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9" r:id="rId2"/>
    <p:sldId id="261" r:id="rId3"/>
    <p:sldId id="262" r:id="rId4"/>
    <p:sldId id="265" r:id="rId5"/>
    <p:sldId id="266" r:id="rId6"/>
    <p:sldId id="264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E480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1736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5C1CA3-E692-4A30-8F1B-A8097606B586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A9DC16F6-3AAC-46B8-9A9C-42AB1AA7ED9E}">
      <dgm:prSet phldrT="[Text]" custT="1"/>
      <dgm:spPr>
        <a:solidFill>
          <a:srgbClr val="009999"/>
        </a:solidFill>
      </dgm:spPr>
      <dgm:t>
        <a:bodyPr/>
        <a:lstStyle/>
        <a:p>
          <a:r>
            <a:rPr lang="en-US" sz="1800" dirty="0"/>
            <a:t>Faculty of Postgraduate Studies &amp; Research (FPSR)</a:t>
          </a:r>
        </a:p>
      </dgm:t>
    </dgm:pt>
    <dgm:pt modelId="{CC259299-E3A5-4EC2-B34F-26466A778060}" type="parTrans" cxnId="{128F4050-4935-44E8-BFEE-2CE898B163E7}">
      <dgm:prSet/>
      <dgm:spPr/>
      <dgm:t>
        <a:bodyPr/>
        <a:lstStyle/>
        <a:p>
          <a:endParaRPr lang="en-US" sz="1800">
            <a:solidFill>
              <a:sysClr val="windowText" lastClr="000000"/>
            </a:solidFill>
          </a:endParaRPr>
        </a:p>
      </dgm:t>
    </dgm:pt>
    <dgm:pt modelId="{FE4FFB70-13CD-4E21-80A9-A1C7D73B602B}" type="sibTrans" cxnId="{128F4050-4935-44E8-BFEE-2CE898B163E7}">
      <dgm:prSet/>
      <dgm:spPr/>
      <dgm:t>
        <a:bodyPr/>
        <a:lstStyle/>
        <a:p>
          <a:endParaRPr lang="en-US" sz="1800">
            <a:solidFill>
              <a:sysClr val="windowText" lastClr="000000"/>
            </a:solidFill>
          </a:endParaRPr>
        </a:p>
      </dgm:t>
    </dgm:pt>
    <dgm:pt modelId="{18FBD7FC-2C93-408D-8A8C-E69344BCDD3B}">
      <dgm:prSet phldrT="[Text]" custT="1"/>
      <dgm:spPr/>
      <dgm:t>
        <a:bodyPr/>
        <a:lstStyle/>
        <a:p>
          <a:r>
            <a:rPr lang="en-US" sz="1800"/>
            <a:t>Research Cell (RC)</a:t>
          </a:r>
          <a:endParaRPr lang="en-US" sz="1800" dirty="0"/>
        </a:p>
      </dgm:t>
    </dgm:pt>
    <dgm:pt modelId="{BB4BCFBA-ABAF-4DD9-98A7-A2B77E8E8EEC}" type="parTrans" cxnId="{4F042568-2599-4E56-986A-809BE45ACA09}">
      <dgm:prSet/>
      <dgm:spPr/>
      <dgm:t>
        <a:bodyPr/>
        <a:lstStyle/>
        <a:p>
          <a:endParaRPr lang="en-US" sz="1800">
            <a:solidFill>
              <a:sysClr val="windowText" lastClr="000000"/>
            </a:solidFill>
          </a:endParaRPr>
        </a:p>
      </dgm:t>
    </dgm:pt>
    <dgm:pt modelId="{10E0DC88-09A4-46D7-B7C9-34C3498FD601}" type="sibTrans" cxnId="{4F042568-2599-4E56-986A-809BE45ACA09}">
      <dgm:prSet/>
      <dgm:spPr/>
      <dgm:t>
        <a:bodyPr/>
        <a:lstStyle/>
        <a:p>
          <a:endParaRPr lang="en-US" sz="1800">
            <a:solidFill>
              <a:sysClr val="windowText" lastClr="000000"/>
            </a:solidFill>
          </a:endParaRPr>
        </a:p>
      </dgm:t>
    </dgm:pt>
    <dgm:pt modelId="{E0B90943-7777-47BF-ACA5-002849AFA853}">
      <dgm:prSet phldrT="[Text]" custT="1"/>
      <dgm:spPr/>
      <dgm:t>
        <a:bodyPr/>
        <a:lstStyle/>
        <a:p>
          <a:r>
            <a:rPr lang="en-US" sz="1800"/>
            <a:t>Board of Studies (BOS)</a:t>
          </a:r>
          <a:endParaRPr lang="en-US" sz="1800" dirty="0"/>
        </a:p>
      </dgm:t>
    </dgm:pt>
    <dgm:pt modelId="{B13163A3-D91C-4659-91E4-F334ABDD877C}" type="parTrans" cxnId="{EC490C76-0B41-4C30-A602-C01020C9E989}">
      <dgm:prSet/>
      <dgm:spPr/>
      <dgm:t>
        <a:bodyPr/>
        <a:lstStyle/>
        <a:p>
          <a:endParaRPr lang="en-US" sz="1800">
            <a:solidFill>
              <a:sysClr val="windowText" lastClr="000000"/>
            </a:solidFill>
          </a:endParaRPr>
        </a:p>
      </dgm:t>
    </dgm:pt>
    <dgm:pt modelId="{8ACFB61E-360C-4194-863E-32A35A7317E9}" type="sibTrans" cxnId="{EC490C76-0B41-4C30-A602-C01020C9E989}">
      <dgm:prSet/>
      <dgm:spPr/>
      <dgm:t>
        <a:bodyPr/>
        <a:lstStyle/>
        <a:p>
          <a:endParaRPr lang="en-US" sz="1800">
            <a:solidFill>
              <a:sysClr val="windowText" lastClr="000000"/>
            </a:solidFill>
          </a:endParaRPr>
        </a:p>
      </dgm:t>
    </dgm:pt>
    <dgm:pt modelId="{942BA0EB-4C80-4840-AF99-59B62C63DA0B}">
      <dgm:prSet custT="1"/>
      <dgm:spPr/>
      <dgm:t>
        <a:bodyPr/>
        <a:lstStyle/>
        <a:p>
          <a:r>
            <a:rPr lang="en-US" sz="1800"/>
            <a:t> Ethics Review Committee (ERC)</a:t>
          </a:r>
        </a:p>
      </dgm:t>
    </dgm:pt>
    <dgm:pt modelId="{813C0E43-9328-4344-AC9C-20B217C3C961}" type="parTrans" cxnId="{AFC59970-FF0C-4F58-ACD9-7306D008532F}">
      <dgm:prSet/>
      <dgm:spPr/>
      <dgm:t>
        <a:bodyPr/>
        <a:lstStyle/>
        <a:p>
          <a:endParaRPr lang="en-US" sz="1800">
            <a:solidFill>
              <a:sysClr val="windowText" lastClr="000000"/>
            </a:solidFill>
          </a:endParaRPr>
        </a:p>
      </dgm:t>
    </dgm:pt>
    <dgm:pt modelId="{4CFFF02C-BB09-40CC-BC8D-3B6352DDE850}" type="sibTrans" cxnId="{AFC59970-FF0C-4F58-ACD9-7306D008532F}">
      <dgm:prSet/>
      <dgm:spPr/>
      <dgm:t>
        <a:bodyPr/>
        <a:lstStyle/>
        <a:p>
          <a:endParaRPr lang="en-US" sz="1800">
            <a:solidFill>
              <a:sysClr val="windowText" lastClr="000000"/>
            </a:solidFill>
          </a:endParaRPr>
        </a:p>
      </dgm:t>
    </dgm:pt>
    <dgm:pt modelId="{841D4304-F622-4388-B1A1-F7345AF9A439}" type="pres">
      <dgm:prSet presAssocID="{FD5C1CA3-E692-4A30-8F1B-A8097606B58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132FE3A-B98B-4BD1-B845-8FD07B82BCBF}" type="pres">
      <dgm:prSet presAssocID="{A9DC16F6-3AAC-46B8-9A9C-42AB1AA7ED9E}" presName="hierRoot1" presStyleCnt="0">
        <dgm:presLayoutVars>
          <dgm:hierBranch val="init"/>
        </dgm:presLayoutVars>
      </dgm:prSet>
      <dgm:spPr/>
    </dgm:pt>
    <dgm:pt modelId="{F6B63DA0-1F9D-491E-81A4-77BA727FF2F9}" type="pres">
      <dgm:prSet presAssocID="{A9DC16F6-3AAC-46B8-9A9C-42AB1AA7ED9E}" presName="rootComposite1" presStyleCnt="0"/>
      <dgm:spPr/>
    </dgm:pt>
    <dgm:pt modelId="{BC7430E1-F453-4659-BB63-CF7A3E1E9760}" type="pres">
      <dgm:prSet presAssocID="{A9DC16F6-3AAC-46B8-9A9C-42AB1AA7ED9E}" presName="rootText1" presStyleLbl="node0" presStyleIdx="0" presStyleCnt="1">
        <dgm:presLayoutVars>
          <dgm:chPref val="3"/>
        </dgm:presLayoutVars>
      </dgm:prSet>
      <dgm:spPr/>
    </dgm:pt>
    <dgm:pt modelId="{5DDD3690-0A5F-48F2-B8E4-3ED51B905B80}" type="pres">
      <dgm:prSet presAssocID="{A9DC16F6-3AAC-46B8-9A9C-42AB1AA7ED9E}" presName="rootConnector1" presStyleLbl="node1" presStyleIdx="0" presStyleCnt="0"/>
      <dgm:spPr/>
    </dgm:pt>
    <dgm:pt modelId="{9FC0C684-34C2-4459-B3E0-8741A661A48A}" type="pres">
      <dgm:prSet presAssocID="{A9DC16F6-3AAC-46B8-9A9C-42AB1AA7ED9E}" presName="hierChild2" presStyleCnt="0"/>
      <dgm:spPr/>
    </dgm:pt>
    <dgm:pt modelId="{F2F077AB-1969-48CF-A803-57771C22065E}" type="pres">
      <dgm:prSet presAssocID="{BB4BCFBA-ABAF-4DD9-98A7-A2B77E8E8EEC}" presName="Name37" presStyleLbl="parChTrans1D2" presStyleIdx="0" presStyleCnt="2"/>
      <dgm:spPr/>
    </dgm:pt>
    <dgm:pt modelId="{F0C3C2B2-B5E9-449E-A05D-9AA26403665A}" type="pres">
      <dgm:prSet presAssocID="{18FBD7FC-2C93-408D-8A8C-E69344BCDD3B}" presName="hierRoot2" presStyleCnt="0">
        <dgm:presLayoutVars>
          <dgm:hierBranch val="init"/>
        </dgm:presLayoutVars>
      </dgm:prSet>
      <dgm:spPr/>
    </dgm:pt>
    <dgm:pt modelId="{8580E81A-3FB8-4B3D-B517-94EBF61671B2}" type="pres">
      <dgm:prSet presAssocID="{18FBD7FC-2C93-408D-8A8C-E69344BCDD3B}" presName="rootComposite" presStyleCnt="0"/>
      <dgm:spPr/>
    </dgm:pt>
    <dgm:pt modelId="{8F620AA5-2A99-45A1-AA7A-91D72471C28E}" type="pres">
      <dgm:prSet presAssocID="{18FBD7FC-2C93-408D-8A8C-E69344BCDD3B}" presName="rootText" presStyleLbl="node2" presStyleIdx="0" presStyleCnt="2">
        <dgm:presLayoutVars>
          <dgm:chPref val="3"/>
        </dgm:presLayoutVars>
      </dgm:prSet>
      <dgm:spPr/>
    </dgm:pt>
    <dgm:pt modelId="{6FADDD68-D580-4C25-A4B6-C5DC1069D0E0}" type="pres">
      <dgm:prSet presAssocID="{18FBD7FC-2C93-408D-8A8C-E69344BCDD3B}" presName="rootConnector" presStyleLbl="node2" presStyleIdx="0" presStyleCnt="2"/>
      <dgm:spPr/>
    </dgm:pt>
    <dgm:pt modelId="{C1ACA8C8-974B-40FB-BA41-902294107494}" type="pres">
      <dgm:prSet presAssocID="{18FBD7FC-2C93-408D-8A8C-E69344BCDD3B}" presName="hierChild4" presStyleCnt="0"/>
      <dgm:spPr/>
    </dgm:pt>
    <dgm:pt modelId="{2610D5FF-1158-4BED-94C5-F0ED3BC1B4C8}" type="pres">
      <dgm:prSet presAssocID="{813C0E43-9328-4344-AC9C-20B217C3C961}" presName="Name37" presStyleLbl="parChTrans1D3" presStyleIdx="0" presStyleCnt="1"/>
      <dgm:spPr/>
    </dgm:pt>
    <dgm:pt modelId="{3A1D3FAC-FAD6-4D3E-AF4B-7DF07DBADAF3}" type="pres">
      <dgm:prSet presAssocID="{942BA0EB-4C80-4840-AF99-59B62C63DA0B}" presName="hierRoot2" presStyleCnt="0">
        <dgm:presLayoutVars>
          <dgm:hierBranch val="init"/>
        </dgm:presLayoutVars>
      </dgm:prSet>
      <dgm:spPr/>
    </dgm:pt>
    <dgm:pt modelId="{DB4355FC-8FDB-424A-A66A-5813ACBAF59D}" type="pres">
      <dgm:prSet presAssocID="{942BA0EB-4C80-4840-AF99-59B62C63DA0B}" presName="rootComposite" presStyleCnt="0"/>
      <dgm:spPr/>
    </dgm:pt>
    <dgm:pt modelId="{D242B8E4-442E-4F04-BADC-01BBE4D106BB}" type="pres">
      <dgm:prSet presAssocID="{942BA0EB-4C80-4840-AF99-59B62C63DA0B}" presName="rootText" presStyleLbl="node3" presStyleIdx="0" presStyleCnt="1">
        <dgm:presLayoutVars>
          <dgm:chPref val="3"/>
        </dgm:presLayoutVars>
      </dgm:prSet>
      <dgm:spPr/>
    </dgm:pt>
    <dgm:pt modelId="{3E72811B-D452-40A5-AF66-C1A310F596C7}" type="pres">
      <dgm:prSet presAssocID="{942BA0EB-4C80-4840-AF99-59B62C63DA0B}" presName="rootConnector" presStyleLbl="node3" presStyleIdx="0" presStyleCnt="1"/>
      <dgm:spPr/>
    </dgm:pt>
    <dgm:pt modelId="{4440D171-48DF-43DB-B54A-8FA0DC8B2750}" type="pres">
      <dgm:prSet presAssocID="{942BA0EB-4C80-4840-AF99-59B62C63DA0B}" presName="hierChild4" presStyleCnt="0"/>
      <dgm:spPr/>
    </dgm:pt>
    <dgm:pt modelId="{E84580E3-070B-4CC4-8E56-5F17A9F0214C}" type="pres">
      <dgm:prSet presAssocID="{942BA0EB-4C80-4840-AF99-59B62C63DA0B}" presName="hierChild5" presStyleCnt="0"/>
      <dgm:spPr/>
    </dgm:pt>
    <dgm:pt modelId="{EA1649A4-9FB7-4627-BD6E-2EC7704C8786}" type="pres">
      <dgm:prSet presAssocID="{18FBD7FC-2C93-408D-8A8C-E69344BCDD3B}" presName="hierChild5" presStyleCnt="0"/>
      <dgm:spPr/>
    </dgm:pt>
    <dgm:pt modelId="{B7790B90-3978-492E-8190-1DA49E49A166}" type="pres">
      <dgm:prSet presAssocID="{B13163A3-D91C-4659-91E4-F334ABDD877C}" presName="Name37" presStyleLbl="parChTrans1D2" presStyleIdx="1" presStyleCnt="2"/>
      <dgm:spPr/>
    </dgm:pt>
    <dgm:pt modelId="{7BE7466D-177B-42C5-9B49-6DD88B6F598F}" type="pres">
      <dgm:prSet presAssocID="{E0B90943-7777-47BF-ACA5-002849AFA853}" presName="hierRoot2" presStyleCnt="0">
        <dgm:presLayoutVars>
          <dgm:hierBranch val="init"/>
        </dgm:presLayoutVars>
      </dgm:prSet>
      <dgm:spPr/>
    </dgm:pt>
    <dgm:pt modelId="{CB12DD4F-0AF5-408A-AD8F-A9C1FE20A5E9}" type="pres">
      <dgm:prSet presAssocID="{E0B90943-7777-47BF-ACA5-002849AFA853}" presName="rootComposite" presStyleCnt="0"/>
      <dgm:spPr/>
    </dgm:pt>
    <dgm:pt modelId="{BB580FE4-00E7-49C2-9E66-93552E33B7FC}" type="pres">
      <dgm:prSet presAssocID="{E0B90943-7777-47BF-ACA5-002849AFA853}" presName="rootText" presStyleLbl="node2" presStyleIdx="1" presStyleCnt="2">
        <dgm:presLayoutVars>
          <dgm:chPref val="3"/>
        </dgm:presLayoutVars>
      </dgm:prSet>
      <dgm:spPr/>
    </dgm:pt>
    <dgm:pt modelId="{125906FD-C9E0-45C9-9BC4-C314BA3B77B6}" type="pres">
      <dgm:prSet presAssocID="{E0B90943-7777-47BF-ACA5-002849AFA853}" presName="rootConnector" presStyleLbl="node2" presStyleIdx="1" presStyleCnt="2"/>
      <dgm:spPr/>
    </dgm:pt>
    <dgm:pt modelId="{5F2C81ED-A247-45BB-99E9-B6CFD76C8A09}" type="pres">
      <dgm:prSet presAssocID="{E0B90943-7777-47BF-ACA5-002849AFA853}" presName="hierChild4" presStyleCnt="0"/>
      <dgm:spPr/>
    </dgm:pt>
    <dgm:pt modelId="{E1D843AB-2F32-493F-BAD5-7E279FA2C641}" type="pres">
      <dgm:prSet presAssocID="{E0B90943-7777-47BF-ACA5-002849AFA853}" presName="hierChild5" presStyleCnt="0"/>
      <dgm:spPr/>
    </dgm:pt>
    <dgm:pt modelId="{666F97BD-6663-4A71-B0A2-0D6EAC2F40BE}" type="pres">
      <dgm:prSet presAssocID="{A9DC16F6-3AAC-46B8-9A9C-42AB1AA7ED9E}" presName="hierChild3" presStyleCnt="0"/>
      <dgm:spPr/>
    </dgm:pt>
  </dgm:ptLst>
  <dgm:cxnLst>
    <dgm:cxn modelId="{F8803212-9D49-496B-8F12-3497099AD9A7}" type="presOf" srcId="{942BA0EB-4C80-4840-AF99-59B62C63DA0B}" destId="{3E72811B-D452-40A5-AF66-C1A310F596C7}" srcOrd="1" destOrd="0" presId="urn:microsoft.com/office/officeart/2005/8/layout/orgChart1"/>
    <dgm:cxn modelId="{478A111E-1951-49C2-B667-CE843AD3795A}" type="presOf" srcId="{942BA0EB-4C80-4840-AF99-59B62C63DA0B}" destId="{D242B8E4-442E-4F04-BADC-01BBE4D106BB}" srcOrd="0" destOrd="0" presId="urn:microsoft.com/office/officeart/2005/8/layout/orgChart1"/>
    <dgm:cxn modelId="{4F042568-2599-4E56-986A-809BE45ACA09}" srcId="{A9DC16F6-3AAC-46B8-9A9C-42AB1AA7ED9E}" destId="{18FBD7FC-2C93-408D-8A8C-E69344BCDD3B}" srcOrd="0" destOrd="0" parTransId="{BB4BCFBA-ABAF-4DD9-98A7-A2B77E8E8EEC}" sibTransId="{10E0DC88-09A4-46D7-B7C9-34C3498FD601}"/>
    <dgm:cxn modelId="{128F4050-4935-44E8-BFEE-2CE898B163E7}" srcId="{FD5C1CA3-E692-4A30-8F1B-A8097606B586}" destId="{A9DC16F6-3AAC-46B8-9A9C-42AB1AA7ED9E}" srcOrd="0" destOrd="0" parTransId="{CC259299-E3A5-4EC2-B34F-26466A778060}" sibTransId="{FE4FFB70-13CD-4E21-80A9-A1C7D73B602B}"/>
    <dgm:cxn modelId="{608A8F50-6409-4940-A9B6-9422E1F98D8D}" type="presOf" srcId="{E0B90943-7777-47BF-ACA5-002849AFA853}" destId="{125906FD-C9E0-45C9-9BC4-C314BA3B77B6}" srcOrd="1" destOrd="0" presId="urn:microsoft.com/office/officeart/2005/8/layout/orgChart1"/>
    <dgm:cxn modelId="{AFC59970-FF0C-4F58-ACD9-7306D008532F}" srcId="{18FBD7FC-2C93-408D-8A8C-E69344BCDD3B}" destId="{942BA0EB-4C80-4840-AF99-59B62C63DA0B}" srcOrd="0" destOrd="0" parTransId="{813C0E43-9328-4344-AC9C-20B217C3C961}" sibTransId="{4CFFF02C-BB09-40CC-BC8D-3B6352DDE850}"/>
    <dgm:cxn modelId="{8D89E175-1433-45C1-9118-949322ECE099}" type="presOf" srcId="{A9DC16F6-3AAC-46B8-9A9C-42AB1AA7ED9E}" destId="{BC7430E1-F453-4659-BB63-CF7A3E1E9760}" srcOrd="0" destOrd="0" presId="urn:microsoft.com/office/officeart/2005/8/layout/orgChart1"/>
    <dgm:cxn modelId="{EC490C76-0B41-4C30-A602-C01020C9E989}" srcId="{A9DC16F6-3AAC-46B8-9A9C-42AB1AA7ED9E}" destId="{E0B90943-7777-47BF-ACA5-002849AFA853}" srcOrd="1" destOrd="0" parTransId="{B13163A3-D91C-4659-91E4-F334ABDD877C}" sibTransId="{8ACFB61E-360C-4194-863E-32A35A7317E9}"/>
    <dgm:cxn modelId="{4576A957-962A-4972-B401-E38FAE5BCFA0}" type="presOf" srcId="{18FBD7FC-2C93-408D-8A8C-E69344BCDD3B}" destId="{8F620AA5-2A99-45A1-AA7A-91D72471C28E}" srcOrd="0" destOrd="0" presId="urn:microsoft.com/office/officeart/2005/8/layout/orgChart1"/>
    <dgm:cxn modelId="{E7399D7E-19C2-4C74-9767-AA563928457C}" type="presOf" srcId="{18FBD7FC-2C93-408D-8A8C-E69344BCDD3B}" destId="{6FADDD68-D580-4C25-A4B6-C5DC1069D0E0}" srcOrd="1" destOrd="0" presId="urn:microsoft.com/office/officeart/2005/8/layout/orgChart1"/>
    <dgm:cxn modelId="{36B1E080-50FE-4FD9-961E-25EC91298EBF}" type="presOf" srcId="{BB4BCFBA-ABAF-4DD9-98A7-A2B77E8E8EEC}" destId="{F2F077AB-1969-48CF-A803-57771C22065E}" srcOrd="0" destOrd="0" presId="urn:microsoft.com/office/officeart/2005/8/layout/orgChart1"/>
    <dgm:cxn modelId="{F5D3DC9F-A5A2-4F5A-B223-929A981E6827}" type="presOf" srcId="{B13163A3-D91C-4659-91E4-F334ABDD877C}" destId="{B7790B90-3978-492E-8190-1DA49E49A166}" srcOrd="0" destOrd="0" presId="urn:microsoft.com/office/officeart/2005/8/layout/orgChart1"/>
    <dgm:cxn modelId="{CB621BBE-F7CF-421B-ABA5-5688A04C79F8}" type="presOf" srcId="{FD5C1CA3-E692-4A30-8F1B-A8097606B586}" destId="{841D4304-F622-4388-B1A1-F7345AF9A439}" srcOrd="0" destOrd="0" presId="urn:microsoft.com/office/officeart/2005/8/layout/orgChart1"/>
    <dgm:cxn modelId="{4FCFB6E2-A5BC-4F16-AF29-C461F4451D91}" type="presOf" srcId="{813C0E43-9328-4344-AC9C-20B217C3C961}" destId="{2610D5FF-1158-4BED-94C5-F0ED3BC1B4C8}" srcOrd="0" destOrd="0" presId="urn:microsoft.com/office/officeart/2005/8/layout/orgChart1"/>
    <dgm:cxn modelId="{997966E8-CEC2-4A4D-BC63-8EE4F6F87686}" type="presOf" srcId="{A9DC16F6-3AAC-46B8-9A9C-42AB1AA7ED9E}" destId="{5DDD3690-0A5F-48F2-B8E4-3ED51B905B80}" srcOrd="1" destOrd="0" presId="urn:microsoft.com/office/officeart/2005/8/layout/orgChart1"/>
    <dgm:cxn modelId="{6D00C0F1-F0FF-43E0-9CE1-071772555DD3}" type="presOf" srcId="{E0B90943-7777-47BF-ACA5-002849AFA853}" destId="{BB580FE4-00E7-49C2-9E66-93552E33B7FC}" srcOrd="0" destOrd="0" presId="urn:microsoft.com/office/officeart/2005/8/layout/orgChart1"/>
    <dgm:cxn modelId="{E68DCE8D-D811-4257-B177-26DE2387AEF4}" type="presParOf" srcId="{841D4304-F622-4388-B1A1-F7345AF9A439}" destId="{8132FE3A-B98B-4BD1-B845-8FD07B82BCBF}" srcOrd="0" destOrd="0" presId="urn:microsoft.com/office/officeart/2005/8/layout/orgChart1"/>
    <dgm:cxn modelId="{2BC5C0BC-9FD4-4688-9FC3-9A98D6335A33}" type="presParOf" srcId="{8132FE3A-B98B-4BD1-B845-8FD07B82BCBF}" destId="{F6B63DA0-1F9D-491E-81A4-77BA727FF2F9}" srcOrd="0" destOrd="0" presId="urn:microsoft.com/office/officeart/2005/8/layout/orgChart1"/>
    <dgm:cxn modelId="{52400A12-72F7-4FC3-9A57-4DAB6B5E135C}" type="presParOf" srcId="{F6B63DA0-1F9D-491E-81A4-77BA727FF2F9}" destId="{BC7430E1-F453-4659-BB63-CF7A3E1E9760}" srcOrd="0" destOrd="0" presId="urn:microsoft.com/office/officeart/2005/8/layout/orgChart1"/>
    <dgm:cxn modelId="{B98B701A-642F-4D90-A5B6-FAA65CD620D8}" type="presParOf" srcId="{F6B63DA0-1F9D-491E-81A4-77BA727FF2F9}" destId="{5DDD3690-0A5F-48F2-B8E4-3ED51B905B80}" srcOrd="1" destOrd="0" presId="urn:microsoft.com/office/officeart/2005/8/layout/orgChart1"/>
    <dgm:cxn modelId="{B3C1C70C-B282-4800-A0F2-317B1A527BAD}" type="presParOf" srcId="{8132FE3A-B98B-4BD1-B845-8FD07B82BCBF}" destId="{9FC0C684-34C2-4459-B3E0-8741A661A48A}" srcOrd="1" destOrd="0" presId="urn:microsoft.com/office/officeart/2005/8/layout/orgChart1"/>
    <dgm:cxn modelId="{1F08E656-888F-4C79-A6E1-FD827C4ADAF2}" type="presParOf" srcId="{9FC0C684-34C2-4459-B3E0-8741A661A48A}" destId="{F2F077AB-1969-48CF-A803-57771C22065E}" srcOrd="0" destOrd="0" presId="urn:microsoft.com/office/officeart/2005/8/layout/orgChart1"/>
    <dgm:cxn modelId="{EC95624F-5756-4BE2-B53E-C0814E284EC2}" type="presParOf" srcId="{9FC0C684-34C2-4459-B3E0-8741A661A48A}" destId="{F0C3C2B2-B5E9-449E-A05D-9AA26403665A}" srcOrd="1" destOrd="0" presId="urn:microsoft.com/office/officeart/2005/8/layout/orgChart1"/>
    <dgm:cxn modelId="{A3530ED0-34B8-4A73-AD5D-761E9215A5EA}" type="presParOf" srcId="{F0C3C2B2-B5E9-449E-A05D-9AA26403665A}" destId="{8580E81A-3FB8-4B3D-B517-94EBF61671B2}" srcOrd="0" destOrd="0" presId="urn:microsoft.com/office/officeart/2005/8/layout/orgChart1"/>
    <dgm:cxn modelId="{6961488E-A0C5-4141-B792-730372EA6BE9}" type="presParOf" srcId="{8580E81A-3FB8-4B3D-B517-94EBF61671B2}" destId="{8F620AA5-2A99-45A1-AA7A-91D72471C28E}" srcOrd="0" destOrd="0" presId="urn:microsoft.com/office/officeart/2005/8/layout/orgChart1"/>
    <dgm:cxn modelId="{7FCADC34-BB3A-41DB-815C-A5D9431F3397}" type="presParOf" srcId="{8580E81A-3FB8-4B3D-B517-94EBF61671B2}" destId="{6FADDD68-D580-4C25-A4B6-C5DC1069D0E0}" srcOrd="1" destOrd="0" presId="urn:microsoft.com/office/officeart/2005/8/layout/orgChart1"/>
    <dgm:cxn modelId="{8D62D5B0-E8F1-4933-99B8-5F735F73F62E}" type="presParOf" srcId="{F0C3C2B2-B5E9-449E-A05D-9AA26403665A}" destId="{C1ACA8C8-974B-40FB-BA41-902294107494}" srcOrd="1" destOrd="0" presId="urn:microsoft.com/office/officeart/2005/8/layout/orgChart1"/>
    <dgm:cxn modelId="{9E8CF11A-57C3-4BD1-A65E-C87C69140F28}" type="presParOf" srcId="{C1ACA8C8-974B-40FB-BA41-902294107494}" destId="{2610D5FF-1158-4BED-94C5-F0ED3BC1B4C8}" srcOrd="0" destOrd="0" presId="urn:microsoft.com/office/officeart/2005/8/layout/orgChart1"/>
    <dgm:cxn modelId="{C69A69A8-47BB-43DB-A4BA-6289FF2EC0DE}" type="presParOf" srcId="{C1ACA8C8-974B-40FB-BA41-902294107494}" destId="{3A1D3FAC-FAD6-4D3E-AF4B-7DF07DBADAF3}" srcOrd="1" destOrd="0" presId="urn:microsoft.com/office/officeart/2005/8/layout/orgChart1"/>
    <dgm:cxn modelId="{FFC4D30E-A017-4F1A-9BBB-B49AB12D2363}" type="presParOf" srcId="{3A1D3FAC-FAD6-4D3E-AF4B-7DF07DBADAF3}" destId="{DB4355FC-8FDB-424A-A66A-5813ACBAF59D}" srcOrd="0" destOrd="0" presId="urn:microsoft.com/office/officeart/2005/8/layout/orgChart1"/>
    <dgm:cxn modelId="{CDCE6791-782D-4F7A-AA3E-8C5B43BA4DBF}" type="presParOf" srcId="{DB4355FC-8FDB-424A-A66A-5813ACBAF59D}" destId="{D242B8E4-442E-4F04-BADC-01BBE4D106BB}" srcOrd="0" destOrd="0" presId="urn:microsoft.com/office/officeart/2005/8/layout/orgChart1"/>
    <dgm:cxn modelId="{639683AD-93BF-421A-BC33-92F9BA30F646}" type="presParOf" srcId="{DB4355FC-8FDB-424A-A66A-5813ACBAF59D}" destId="{3E72811B-D452-40A5-AF66-C1A310F596C7}" srcOrd="1" destOrd="0" presId="urn:microsoft.com/office/officeart/2005/8/layout/orgChart1"/>
    <dgm:cxn modelId="{32077979-E13F-4BA3-AA9D-A4E61EB34FA0}" type="presParOf" srcId="{3A1D3FAC-FAD6-4D3E-AF4B-7DF07DBADAF3}" destId="{4440D171-48DF-43DB-B54A-8FA0DC8B2750}" srcOrd="1" destOrd="0" presId="urn:microsoft.com/office/officeart/2005/8/layout/orgChart1"/>
    <dgm:cxn modelId="{927E19C2-C51A-4929-9221-3047525BA167}" type="presParOf" srcId="{3A1D3FAC-FAD6-4D3E-AF4B-7DF07DBADAF3}" destId="{E84580E3-070B-4CC4-8E56-5F17A9F0214C}" srcOrd="2" destOrd="0" presId="urn:microsoft.com/office/officeart/2005/8/layout/orgChart1"/>
    <dgm:cxn modelId="{81077A1D-22E9-4AE7-AFCD-004D10DA1733}" type="presParOf" srcId="{F0C3C2B2-B5E9-449E-A05D-9AA26403665A}" destId="{EA1649A4-9FB7-4627-BD6E-2EC7704C8786}" srcOrd="2" destOrd="0" presId="urn:microsoft.com/office/officeart/2005/8/layout/orgChart1"/>
    <dgm:cxn modelId="{49D2DB10-5F6E-45E3-B1CE-19685CF6C105}" type="presParOf" srcId="{9FC0C684-34C2-4459-B3E0-8741A661A48A}" destId="{B7790B90-3978-492E-8190-1DA49E49A166}" srcOrd="2" destOrd="0" presId="urn:microsoft.com/office/officeart/2005/8/layout/orgChart1"/>
    <dgm:cxn modelId="{DE8733B2-C07D-4031-AE63-AF2F41F4AF49}" type="presParOf" srcId="{9FC0C684-34C2-4459-B3E0-8741A661A48A}" destId="{7BE7466D-177B-42C5-9B49-6DD88B6F598F}" srcOrd="3" destOrd="0" presId="urn:microsoft.com/office/officeart/2005/8/layout/orgChart1"/>
    <dgm:cxn modelId="{9EDCED20-9A69-48A5-A558-5770AD6BB98E}" type="presParOf" srcId="{7BE7466D-177B-42C5-9B49-6DD88B6F598F}" destId="{CB12DD4F-0AF5-408A-AD8F-A9C1FE20A5E9}" srcOrd="0" destOrd="0" presId="urn:microsoft.com/office/officeart/2005/8/layout/orgChart1"/>
    <dgm:cxn modelId="{45B1105A-B117-45C0-989A-2C421697243C}" type="presParOf" srcId="{CB12DD4F-0AF5-408A-AD8F-A9C1FE20A5E9}" destId="{BB580FE4-00E7-49C2-9E66-93552E33B7FC}" srcOrd="0" destOrd="0" presId="urn:microsoft.com/office/officeart/2005/8/layout/orgChart1"/>
    <dgm:cxn modelId="{532284C7-3457-4FC5-BFD2-06CB6A41ACBD}" type="presParOf" srcId="{CB12DD4F-0AF5-408A-AD8F-A9C1FE20A5E9}" destId="{125906FD-C9E0-45C9-9BC4-C314BA3B77B6}" srcOrd="1" destOrd="0" presId="urn:microsoft.com/office/officeart/2005/8/layout/orgChart1"/>
    <dgm:cxn modelId="{B078FA66-21FB-418A-9116-5076E97E6266}" type="presParOf" srcId="{7BE7466D-177B-42C5-9B49-6DD88B6F598F}" destId="{5F2C81ED-A247-45BB-99E9-B6CFD76C8A09}" srcOrd="1" destOrd="0" presId="urn:microsoft.com/office/officeart/2005/8/layout/orgChart1"/>
    <dgm:cxn modelId="{4B192A47-8F3F-4890-AF13-9A5E535F005B}" type="presParOf" srcId="{7BE7466D-177B-42C5-9B49-6DD88B6F598F}" destId="{E1D843AB-2F32-493F-BAD5-7E279FA2C641}" srcOrd="2" destOrd="0" presId="urn:microsoft.com/office/officeart/2005/8/layout/orgChart1"/>
    <dgm:cxn modelId="{B496A7F8-8C36-4CC1-932E-4F3F16FCE8AB}" type="presParOf" srcId="{8132FE3A-B98B-4BD1-B845-8FD07B82BCBF}" destId="{666F97BD-6663-4A71-B0A2-0D6EAC2F40B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790B90-3978-492E-8190-1DA49E49A166}">
      <dsp:nvSpPr>
        <dsp:cNvPr id="0" name=""/>
        <dsp:cNvSpPr/>
      </dsp:nvSpPr>
      <dsp:spPr>
        <a:xfrm>
          <a:off x="5406451" y="1363969"/>
          <a:ext cx="1649026" cy="5723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6194"/>
              </a:lnTo>
              <a:lnTo>
                <a:pt x="1649026" y="286194"/>
              </a:lnTo>
              <a:lnTo>
                <a:pt x="1649026" y="57238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10D5FF-1158-4BED-94C5-F0ED3BC1B4C8}">
      <dsp:nvSpPr>
        <dsp:cNvPr id="0" name=""/>
        <dsp:cNvSpPr/>
      </dsp:nvSpPr>
      <dsp:spPr>
        <a:xfrm>
          <a:off x="2667158" y="3299191"/>
          <a:ext cx="408849" cy="12538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3805"/>
              </a:lnTo>
              <a:lnTo>
                <a:pt x="408849" y="125380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F077AB-1969-48CF-A803-57771C22065E}">
      <dsp:nvSpPr>
        <dsp:cNvPr id="0" name=""/>
        <dsp:cNvSpPr/>
      </dsp:nvSpPr>
      <dsp:spPr>
        <a:xfrm>
          <a:off x="3757424" y="1363969"/>
          <a:ext cx="1649026" cy="572389"/>
        </a:xfrm>
        <a:custGeom>
          <a:avLst/>
          <a:gdLst/>
          <a:ahLst/>
          <a:cxnLst/>
          <a:rect l="0" t="0" r="0" b="0"/>
          <a:pathLst>
            <a:path>
              <a:moveTo>
                <a:pt x="1649026" y="0"/>
              </a:moveTo>
              <a:lnTo>
                <a:pt x="1649026" y="286194"/>
              </a:lnTo>
              <a:lnTo>
                <a:pt x="0" y="286194"/>
              </a:lnTo>
              <a:lnTo>
                <a:pt x="0" y="57238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7430E1-F453-4659-BB63-CF7A3E1E9760}">
      <dsp:nvSpPr>
        <dsp:cNvPr id="0" name=""/>
        <dsp:cNvSpPr/>
      </dsp:nvSpPr>
      <dsp:spPr>
        <a:xfrm>
          <a:off x="4043618" y="1137"/>
          <a:ext cx="2725664" cy="1362832"/>
        </a:xfrm>
        <a:prstGeom prst="rect">
          <a:avLst/>
        </a:prstGeom>
        <a:solidFill>
          <a:srgbClr val="0099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Faculty of Postgraduate Studies &amp; Research (FPSR)</a:t>
          </a:r>
        </a:p>
      </dsp:txBody>
      <dsp:txXfrm>
        <a:off x="4043618" y="1137"/>
        <a:ext cx="2725664" cy="1362832"/>
      </dsp:txXfrm>
    </dsp:sp>
    <dsp:sp modelId="{8F620AA5-2A99-45A1-AA7A-91D72471C28E}">
      <dsp:nvSpPr>
        <dsp:cNvPr id="0" name=""/>
        <dsp:cNvSpPr/>
      </dsp:nvSpPr>
      <dsp:spPr>
        <a:xfrm>
          <a:off x="2394591" y="1936359"/>
          <a:ext cx="2725664" cy="13628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Research Cell (RC)</a:t>
          </a:r>
          <a:endParaRPr lang="en-US" sz="1800" kern="1200" dirty="0"/>
        </a:p>
      </dsp:txBody>
      <dsp:txXfrm>
        <a:off x="2394591" y="1936359"/>
        <a:ext cx="2725664" cy="1362832"/>
      </dsp:txXfrm>
    </dsp:sp>
    <dsp:sp modelId="{D242B8E4-442E-4F04-BADC-01BBE4D106BB}">
      <dsp:nvSpPr>
        <dsp:cNvPr id="0" name=""/>
        <dsp:cNvSpPr/>
      </dsp:nvSpPr>
      <dsp:spPr>
        <a:xfrm>
          <a:off x="3076007" y="3871581"/>
          <a:ext cx="2725664" cy="136283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 Ethics Review Committee (ERC)</a:t>
          </a:r>
        </a:p>
      </dsp:txBody>
      <dsp:txXfrm>
        <a:off x="3076007" y="3871581"/>
        <a:ext cx="2725664" cy="1362832"/>
      </dsp:txXfrm>
    </dsp:sp>
    <dsp:sp modelId="{BB580FE4-00E7-49C2-9E66-93552E33B7FC}">
      <dsp:nvSpPr>
        <dsp:cNvPr id="0" name=""/>
        <dsp:cNvSpPr/>
      </dsp:nvSpPr>
      <dsp:spPr>
        <a:xfrm>
          <a:off x="5692645" y="1936359"/>
          <a:ext cx="2725664" cy="13628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Board of Studies (BOS)</a:t>
          </a:r>
          <a:endParaRPr lang="en-US" sz="1800" kern="1200" dirty="0"/>
        </a:p>
      </dsp:txBody>
      <dsp:txXfrm>
        <a:off x="5692645" y="1936359"/>
        <a:ext cx="2725664" cy="13628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B83CC5-9E8A-4AF6-9046-B6B3A498709E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47F58A-F99B-4205-A17A-04491401C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207502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01B24-1E13-4BD6-969E-AA4CCD8E11C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CBCCB2-D843-4EC5-AECF-9E2BC09F6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02937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CBCCB2-D843-4EC5-AECF-9E2BC09F6FC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165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C9FD-2D55-4E33-9730-FCF25068137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0DF56-4D5A-472B-B331-4E27756BF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720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C9FD-2D55-4E33-9730-FCF25068137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0DF56-4D5A-472B-B331-4E27756BF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901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C9FD-2D55-4E33-9730-FCF25068137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0DF56-4D5A-472B-B331-4E27756BF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778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C9FD-2D55-4E33-9730-FCF25068137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0DF56-4D5A-472B-B331-4E27756BF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615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C9FD-2D55-4E33-9730-FCF25068137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0DF56-4D5A-472B-B331-4E27756BF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669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C9FD-2D55-4E33-9730-FCF25068137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0DF56-4D5A-472B-B331-4E27756BF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60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C9FD-2D55-4E33-9730-FCF25068137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0DF56-4D5A-472B-B331-4E27756BF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109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C9FD-2D55-4E33-9730-FCF25068137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0DF56-4D5A-472B-B331-4E27756BF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273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C9FD-2D55-4E33-9730-FCF25068137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0DF56-4D5A-472B-B331-4E27756BF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268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C9FD-2D55-4E33-9730-FCF25068137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0DF56-4D5A-472B-B331-4E27756BF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518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0C9FD-2D55-4E33-9730-FCF25068137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0DF56-4D5A-472B-B331-4E27756BF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88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0C9FD-2D55-4E33-9730-FCF25068137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0DF56-4D5A-472B-B331-4E27756BF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733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bitly.cx/zQQUj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bitly.cx/7aLL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bitly.cx/2ruZa" TargetMode="External"/><Relationship Id="rId11" Type="http://schemas.openxmlformats.org/officeDocument/2006/relationships/hyperlink" Target="https://bitly.cx/Xoe6r" TargetMode="External"/><Relationship Id="rId5" Type="http://schemas.openxmlformats.org/officeDocument/2006/relationships/hyperlink" Target="https://bit.ly/3RtSv4A" TargetMode="External"/><Relationship Id="rId10" Type="http://schemas.openxmlformats.org/officeDocument/2006/relationships/hyperlink" Target="https://bitly.cx/uHT2d" TargetMode="External"/><Relationship Id="rId4" Type="http://schemas.openxmlformats.org/officeDocument/2006/relationships/image" Target="../media/image3.jpeg"/><Relationship Id="rId9" Type="http://schemas.openxmlformats.org/officeDocument/2006/relationships/hyperlink" Target="https://bitly.cx/Pj8I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Box 75"/>
          <p:cNvSpPr txBox="1"/>
          <p:nvPr/>
        </p:nvSpPr>
        <p:spPr>
          <a:xfrm>
            <a:off x="693633" y="1455870"/>
            <a:ext cx="1128141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/>
              <a:t>Ethics Review Committee</a:t>
            </a:r>
          </a:p>
          <a:p>
            <a:pPr algn="ctr"/>
            <a:r>
              <a:rPr lang="en-GB" sz="4000" b="1" dirty="0"/>
              <a:t>Sri Lanka Technology Campus Private Limited</a:t>
            </a:r>
            <a:endParaRPr lang="en-US" sz="4000" b="1" dirty="0"/>
          </a:p>
        </p:txBody>
      </p:sp>
      <p:grpSp>
        <p:nvGrpSpPr>
          <p:cNvPr id="84" name="object 7"/>
          <p:cNvGrpSpPr/>
          <p:nvPr/>
        </p:nvGrpSpPr>
        <p:grpSpPr>
          <a:xfrm>
            <a:off x="428" y="0"/>
            <a:ext cx="12191144" cy="129767"/>
            <a:chOff x="0" y="0"/>
            <a:chExt cx="20104100" cy="213995"/>
          </a:xfrm>
        </p:grpSpPr>
        <p:sp>
          <p:nvSpPr>
            <p:cNvPr id="85" name="object 8"/>
            <p:cNvSpPr/>
            <p:nvPr/>
          </p:nvSpPr>
          <p:spPr>
            <a:xfrm>
              <a:off x="0" y="0"/>
              <a:ext cx="3634104" cy="213995"/>
            </a:xfrm>
            <a:custGeom>
              <a:avLst/>
              <a:gdLst/>
              <a:ahLst/>
              <a:cxnLst/>
              <a:rect l="l" t="t" r="r" b="b"/>
              <a:pathLst>
                <a:path w="3634104" h="213995">
                  <a:moveTo>
                    <a:pt x="0" y="213564"/>
                  </a:moveTo>
                  <a:lnTo>
                    <a:pt x="3634045" y="213564"/>
                  </a:lnTo>
                  <a:lnTo>
                    <a:pt x="363404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EEB561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86" name="object 9"/>
            <p:cNvSpPr/>
            <p:nvPr/>
          </p:nvSpPr>
          <p:spPr>
            <a:xfrm>
              <a:off x="3634045" y="0"/>
              <a:ext cx="3707129" cy="213995"/>
            </a:xfrm>
            <a:custGeom>
              <a:avLst/>
              <a:gdLst/>
              <a:ahLst/>
              <a:cxnLst/>
              <a:rect l="l" t="t" r="r" b="b"/>
              <a:pathLst>
                <a:path w="3707129" h="213995">
                  <a:moveTo>
                    <a:pt x="0" y="213564"/>
                  </a:moveTo>
                  <a:lnTo>
                    <a:pt x="3707015" y="213564"/>
                  </a:lnTo>
                  <a:lnTo>
                    <a:pt x="370701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0096DB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87" name="object 10"/>
            <p:cNvSpPr/>
            <p:nvPr/>
          </p:nvSpPr>
          <p:spPr>
            <a:xfrm>
              <a:off x="7324224" y="0"/>
              <a:ext cx="12780010" cy="213995"/>
            </a:xfrm>
            <a:custGeom>
              <a:avLst/>
              <a:gdLst/>
              <a:ahLst/>
              <a:cxnLst/>
              <a:rect l="l" t="t" r="r" b="b"/>
              <a:pathLst>
                <a:path w="12780010" h="213995">
                  <a:moveTo>
                    <a:pt x="0" y="213564"/>
                  </a:moveTo>
                  <a:lnTo>
                    <a:pt x="12779875" y="213564"/>
                  </a:lnTo>
                  <a:lnTo>
                    <a:pt x="1277987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01338B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C6ED4601-BCA0-462E-BDD8-121BB1DEEB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6733" y="3199204"/>
            <a:ext cx="2055209" cy="2058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509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object 7"/>
          <p:cNvGrpSpPr/>
          <p:nvPr/>
        </p:nvGrpSpPr>
        <p:grpSpPr>
          <a:xfrm>
            <a:off x="428" y="0"/>
            <a:ext cx="12191144" cy="129767"/>
            <a:chOff x="0" y="0"/>
            <a:chExt cx="20104100" cy="213995"/>
          </a:xfrm>
        </p:grpSpPr>
        <p:sp>
          <p:nvSpPr>
            <p:cNvPr id="85" name="object 8"/>
            <p:cNvSpPr/>
            <p:nvPr/>
          </p:nvSpPr>
          <p:spPr>
            <a:xfrm>
              <a:off x="0" y="0"/>
              <a:ext cx="3634104" cy="213995"/>
            </a:xfrm>
            <a:custGeom>
              <a:avLst/>
              <a:gdLst/>
              <a:ahLst/>
              <a:cxnLst/>
              <a:rect l="l" t="t" r="r" b="b"/>
              <a:pathLst>
                <a:path w="3634104" h="213995">
                  <a:moveTo>
                    <a:pt x="0" y="213564"/>
                  </a:moveTo>
                  <a:lnTo>
                    <a:pt x="3634045" y="213564"/>
                  </a:lnTo>
                  <a:lnTo>
                    <a:pt x="363404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EEB561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86" name="object 9"/>
            <p:cNvSpPr/>
            <p:nvPr/>
          </p:nvSpPr>
          <p:spPr>
            <a:xfrm>
              <a:off x="3634045" y="0"/>
              <a:ext cx="3707129" cy="213995"/>
            </a:xfrm>
            <a:custGeom>
              <a:avLst/>
              <a:gdLst/>
              <a:ahLst/>
              <a:cxnLst/>
              <a:rect l="l" t="t" r="r" b="b"/>
              <a:pathLst>
                <a:path w="3707129" h="213995">
                  <a:moveTo>
                    <a:pt x="0" y="213564"/>
                  </a:moveTo>
                  <a:lnTo>
                    <a:pt x="3707015" y="213564"/>
                  </a:lnTo>
                  <a:lnTo>
                    <a:pt x="370701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0096DB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87" name="object 10"/>
            <p:cNvSpPr/>
            <p:nvPr/>
          </p:nvSpPr>
          <p:spPr>
            <a:xfrm>
              <a:off x="7324224" y="0"/>
              <a:ext cx="12780010" cy="213995"/>
            </a:xfrm>
            <a:custGeom>
              <a:avLst/>
              <a:gdLst/>
              <a:ahLst/>
              <a:cxnLst/>
              <a:rect l="l" t="t" r="r" b="b"/>
              <a:pathLst>
                <a:path w="12780010" h="213995">
                  <a:moveTo>
                    <a:pt x="0" y="213564"/>
                  </a:moveTo>
                  <a:lnTo>
                    <a:pt x="12779875" y="213564"/>
                  </a:lnTo>
                  <a:lnTo>
                    <a:pt x="1277987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01338B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</p:grpSp>
      <p:pic>
        <p:nvPicPr>
          <p:cNvPr id="88" name="Picture 2" descr="https://ci3.googleusercontent.com/mail-sig/AIorK4yJEZ2Mt62QV6BkiMf5kASqvwWqgWUpDxFClGcKQqlytJlBSudSkp2NMQQ98e7793tDTXr14M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3451" y="6383216"/>
            <a:ext cx="955674" cy="305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0" name="Picture 8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494" y="6218123"/>
            <a:ext cx="1338957" cy="52302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29208" y="731215"/>
            <a:ext cx="11272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29208" y="487025"/>
            <a:ext cx="11272080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800" b="1" dirty="0">
                <a:solidFill>
                  <a:srgbClr val="002060"/>
                </a:solidFill>
              </a:rPr>
              <a:t>About Ethics Review Committee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400" dirty="0"/>
              <a:t>Ethics Review Committee of Sri Lanka Technology Campus (ERC-SLTC) aims to promote ethical conduct and ensure integrity of research studies within the institute.</a:t>
            </a:r>
          </a:p>
          <a:p>
            <a:pPr algn="just"/>
            <a:endParaRPr lang="en-GB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400" dirty="0"/>
              <a:t>ERC is to help the researchers in promoting and adhering to ethical principles in research and to ensure the safety and well-being of participants of research as well as the researcher/s.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400" dirty="0"/>
              <a:t>Scope of the ERC covers the research involving human participants and follows the guidelines issued by Forum of Ethics Review Committees of Sri Lanka (FERCSL).</a:t>
            </a:r>
          </a:p>
          <a:p>
            <a:pPr algn="just"/>
            <a:endParaRPr lang="en-GB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400" dirty="0"/>
              <a:t>Review Process : Full Board and/or Expedited Review on General and Accelerated mode</a:t>
            </a:r>
          </a:p>
          <a:p>
            <a:pPr algn="just"/>
            <a:endParaRPr lang="en-GB" sz="2400" dirty="0"/>
          </a:p>
          <a:p>
            <a:pPr algn="just"/>
            <a:endParaRPr lang="en-GB" sz="2400" dirty="0"/>
          </a:p>
          <a:p>
            <a:pPr algn="just"/>
            <a:endParaRPr lang="en-GB" sz="2400" dirty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89019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object 7"/>
          <p:cNvGrpSpPr/>
          <p:nvPr/>
        </p:nvGrpSpPr>
        <p:grpSpPr>
          <a:xfrm>
            <a:off x="428" y="0"/>
            <a:ext cx="12191144" cy="129767"/>
            <a:chOff x="0" y="0"/>
            <a:chExt cx="20104100" cy="213995"/>
          </a:xfrm>
        </p:grpSpPr>
        <p:sp>
          <p:nvSpPr>
            <p:cNvPr id="85" name="object 8"/>
            <p:cNvSpPr/>
            <p:nvPr/>
          </p:nvSpPr>
          <p:spPr>
            <a:xfrm>
              <a:off x="0" y="0"/>
              <a:ext cx="3634104" cy="213995"/>
            </a:xfrm>
            <a:custGeom>
              <a:avLst/>
              <a:gdLst/>
              <a:ahLst/>
              <a:cxnLst/>
              <a:rect l="l" t="t" r="r" b="b"/>
              <a:pathLst>
                <a:path w="3634104" h="213995">
                  <a:moveTo>
                    <a:pt x="0" y="213564"/>
                  </a:moveTo>
                  <a:lnTo>
                    <a:pt x="3634045" y="213564"/>
                  </a:lnTo>
                  <a:lnTo>
                    <a:pt x="363404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EEB561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86" name="object 9"/>
            <p:cNvSpPr/>
            <p:nvPr/>
          </p:nvSpPr>
          <p:spPr>
            <a:xfrm>
              <a:off x="3634045" y="0"/>
              <a:ext cx="3707129" cy="213995"/>
            </a:xfrm>
            <a:custGeom>
              <a:avLst/>
              <a:gdLst/>
              <a:ahLst/>
              <a:cxnLst/>
              <a:rect l="l" t="t" r="r" b="b"/>
              <a:pathLst>
                <a:path w="3707129" h="213995">
                  <a:moveTo>
                    <a:pt x="0" y="213564"/>
                  </a:moveTo>
                  <a:lnTo>
                    <a:pt x="3707015" y="213564"/>
                  </a:lnTo>
                  <a:lnTo>
                    <a:pt x="370701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0096DB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87" name="object 10"/>
            <p:cNvSpPr/>
            <p:nvPr/>
          </p:nvSpPr>
          <p:spPr>
            <a:xfrm>
              <a:off x="7324224" y="0"/>
              <a:ext cx="12780010" cy="213995"/>
            </a:xfrm>
            <a:custGeom>
              <a:avLst/>
              <a:gdLst/>
              <a:ahLst/>
              <a:cxnLst/>
              <a:rect l="l" t="t" r="r" b="b"/>
              <a:pathLst>
                <a:path w="12780010" h="213995">
                  <a:moveTo>
                    <a:pt x="0" y="213564"/>
                  </a:moveTo>
                  <a:lnTo>
                    <a:pt x="12779875" y="213564"/>
                  </a:lnTo>
                  <a:lnTo>
                    <a:pt x="1277987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01338B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</p:grpSp>
      <p:pic>
        <p:nvPicPr>
          <p:cNvPr id="88" name="Picture 2" descr="https://ci3.googleusercontent.com/mail-sig/AIorK4yJEZ2Mt62QV6BkiMf5kASqvwWqgWUpDxFClGcKQqlytJlBSudSkp2NMQQ98e7793tDTXr14M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3451" y="6383216"/>
            <a:ext cx="955674" cy="305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0" name="Picture 8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494" y="6218123"/>
            <a:ext cx="1338957" cy="52302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29208" y="731215"/>
            <a:ext cx="11272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29208" y="294860"/>
            <a:ext cx="1127208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2060"/>
                </a:solidFill>
              </a:rPr>
              <a:t>Organogram</a:t>
            </a:r>
          </a:p>
          <a:p>
            <a:endParaRPr lang="en-GB" sz="2400" b="1" dirty="0"/>
          </a:p>
          <a:p>
            <a:endParaRPr lang="en-GB" sz="2400" b="1" dirty="0"/>
          </a:p>
          <a:p>
            <a:endParaRPr lang="en-GB" sz="2400" dirty="0"/>
          </a:p>
          <a:p>
            <a:endParaRPr lang="en-GB" sz="2400" dirty="0"/>
          </a:p>
          <a:p>
            <a:endParaRPr lang="en-US" sz="2400" dirty="0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149144254"/>
              </p:ext>
            </p:extLst>
          </p:nvPr>
        </p:nvGraphicFramePr>
        <p:xfrm>
          <a:off x="888386" y="1147665"/>
          <a:ext cx="10812902" cy="5235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467807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0" name="Straight Arrow Connector 89"/>
          <p:cNvCxnSpPr>
            <a:stCxn id="42" idx="0"/>
          </p:cNvCxnSpPr>
          <p:nvPr/>
        </p:nvCxnSpPr>
        <p:spPr>
          <a:xfrm flipV="1">
            <a:off x="10613034" y="1284842"/>
            <a:ext cx="11780" cy="33926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Diamond 41">
            <a:extLst>
              <a:ext uri="{FF2B5EF4-FFF2-40B4-BE49-F238E27FC236}">
                <a16:creationId xmlns:a16="http://schemas.microsoft.com/office/drawing/2014/main" id="{52FE538E-62F7-498C-86B1-84A0B8DCE894}"/>
              </a:ext>
            </a:extLst>
          </p:cNvPr>
          <p:cNvSpPr/>
          <p:nvPr/>
        </p:nvSpPr>
        <p:spPr>
          <a:xfrm>
            <a:off x="10171323" y="4677460"/>
            <a:ext cx="883421" cy="759846"/>
          </a:xfrm>
          <a:prstGeom prst="diamond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No</a:t>
            </a:r>
            <a:endParaRPr lang="en-IN" sz="1100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37013E1-CD81-4423-9998-B8FAD969D5C9}"/>
              </a:ext>
            </a:extLst>
          </p:cNvPr>
          <p:cNvSpPr/>
          <p:nvPr/>
        </p:nvSpPr>
        <p:spPr>
          <a:xfrm>
            <a:off x="1420324" y="1757504"/>
            <a:ext cx="2408677" cy="821815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1200" dirty="0">
                <a:solidFill>
                  <a:prstClr val="black"/>
                </a:solidFill>
              </a:rPr>
              <a:t>Does Your Research Involve Human Participants? 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F646349-1A80-4841-B98D-F2F4DEA54ABF}"/>
              </a:ext>
            </a:extLst>
          </p:cNvPr>
          <p:cNvSpPr/>
          <p:nvPr/>
        </p:nvSpPr>
        <p:spPr>
          <a:xfrm>
            <a:off x="5698781" y="6041645"/>
            <a:ext cx="2320403" cy="762132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</a:rPr>
              <a:t>Ethics Review Committee approval is required</a:t>
            </a:r>
            <a:endParaRPr lang="en-IN" sz="1400" dirty="0">
              <a:solidFill>
                <a:schemeClr val="tx1"/>
              </a:solidFill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56D5CD4-6720-46EB-B262-F2A72AB3BD96}"/>
              </a:ext>
            </a:extLst>
          </p:cNvPr>
          <p:cNvSpPr/>
          <p:nvPr/>
        </p:nvSpPr>
        <p:spPr>
          <a:xfrm>
            <a:off x="1240420" y="4626891"/>
            <a:ext cx="2792901" cy="1299635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200" dirty="0">
                <a:solidFill>
                  <a:prstClr val="black"/>
                </a:solidFill>
              </a:rPr>
              <a:t>Approval is required from an Ethics Review Committee which is recognised by National Medicines Regulatory Authority (NMRA) for clinical trials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91503388-326D-43EF-A5C7-CAE0628A2434}"/>
              </a:ext>
            </a:extLst>
          </p:cNvPr>
          <p:cNvSpPr/>
          <p:nvPr/>
        </p:nvSpPr>
        <p:spPr>
          <a:xfrm>
            <a:off x="1317500" y="6157472"/>
            <a:ext cx="2700230" cy="745557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SLTC-ERC facilitates liaising with external Ethics Review Committees recognized by the NMRA</a:t>
            </a:r>
            <a:endParaRPr lang="en-IN" sz="1200" dirty="0">
              <a:solidFill>
                <a:schemeClr val="tx1"/>
              </a:solidFill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BEFBD04-71C7-4303-9319-D24734214825}"/>
              </a:ext>
            </a:extLst>
          </p:cNvPr>
          <p:cNvCxnSpPr/>
          <p:nvPr/>
        </p:nvCxnSpPr>
        <p:spPr>
          <a:xfrm>
            <a:off x="2357244" y="4369078"/>
            <a:ext cx="2946" cy="28468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Rectangle: Rounded Corners 10">
            <a:extLst>
              <a:ext uri="{FF2B5EF4-FFF2-40B4-BE49-F238E27FC236}">
                <a16:creationId xmlns:a16="http://schemas.microsoft.com/office/drawing/2014/main" id="{68D69077-224F-4B20-9992-9E8CD5606A6E}"/>
              </a:ext>
            </a:extLst>
          </p:cNvPr>
          <p:cNvSpPr/>
          <p:nvPr/>
        </p:nvSpPr>
        <p:spPr>
          <a:xfrm>
            <a:off x="9464196" y="445840"/>
            <a:ext cx="2399276" cy="84818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100" dirty="0">
                <a:solidFill>
                  <a:schemeClr val="tx1"/>
                </a:solidFill>
              </a:rPr>
              <a:t>Ethics Review Committee approval is not required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BBEFBD04-71C7-4303-9319-D24734214825}"/>
              </a:ext>
            </a:extLst>
          </p:cNvPr>
          <p:cNvCxnSpPr/>
          <p:nvPr/>
        </p:nvCxnSpPr>
        <p:spPr>
          <a:xfrm flipV="1">
            <a:off x="7718324" y="866387"/>
            <a:ext cx="1722880" cy="675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3" name="Diamond 42">
            <a:extLst>
              <a:ext uri="{FF2B5EF4-FFF2-40B4-BE49-F238E27FC236}">
                <a16:creationId xmlns:a16="http://schemas.microsoft.com/office/drawing/2014/main" id="{52FE538E-62F7-498C-86B1-84A0B8DCE894}"/>
              </a:ext>
            </a:extLst>
          </p:cNvPr>
          <p:cNvSpPr/>
          <p:nvPr/>
        </p:nvSpPr>
        <p:spPr>
          <a:xfrm>
            <a:off x="8157041" y="1371539"/>
            <a:ext cx="753953" cy="650546"/>
          </a:xfrm>
          <a:prstGeom prst="diamond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No</a:t>
            </a:r>
            <a:endParaRPr lang="en-IN" sz="1100" dirty="0">
              <a:solidFill>
                <a:schemeClr val="tx1"/>
              </a:solidFill>
            </a:endParaRPr>
          </a:p>
        </p:txBody>
      </p:sp>
      <p:grpSp>
        <p:nvGrpSpPr>
          <p:cNvPr id="84" name="object 7"/>
          <p:cNvGrpSpPr/>
          <p:nvPr/>
        </p:nvGrpSpPr>
        <p:grpSpPr>
          <a:xfrm>
            <a:off x="428" y="0"/>
            <a:ext cx="12191144" cy="129767"/>
            <a:chOff x="0" y="0"/>
            <a:chExt cx="20104100" cy="213995"/>
          </a:xfrm>
        </p:grpSpPr>
        <p:sp>
          <p:nvSpPr>
            <p:cNvPr id="85" name="object 8"/>
            <p:cNvSpPr/>
            <p:nvPr/>
          </p:nvSpPr>
          <p:spPr>
            <a:xfrm>
              <a:off x="0" y="0"/>
              <a:ext cx="3634104" cy="213995"/>
            </a:xfrm>
            <a:custGeom>
              <a:avLst/>
              <a:gdLst/>
              <a:ahLst/>
              <a:cxnLst/>
              <a:rect l="l" t="t" r="r" b="b"/>
              <a:pathLst>
                <a:path w="3634104" h="213995">
                  <a:moveTo>
                    <a:pt x="0" y="213564"/>
                  </a:moveTo>
                  <a:lnTo>
                    <a:pt x="3634045" y="213564"/>
                  </a:lnTo>
                  <a:lnTo>
                    <a:pt x="363404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EEB561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86" name="object 9"/>
            <p:cNvSpPr/>
            <p:nvPr/>
          </p:nvSpPr>
          <p:spPr>
            <a:xfrm>
              <a:off x="3634045" y="0"/>
              <a:ext cx="3707129" cy="213995"/>
            </a:xfrm>
            <a:custGeom>
              <a:avLst/>
              <a:gdLst/>
              <a:ahLst/>
              <a:cxnLst/>
              <a:rect l="l" t="t" r="r" b="b"/>
              <a:pathLst>
                <a:path w="3707129" h="213995">
                  <a:moveTo>
                    <a:pt x="0" y="213564"/>
                  </a:moveTo>
                  <a:lnTo>
                    <a:pt x="3707015" y="213564"/>
                  </a:lnTo>
                  <a:lnTo>
                    <a:pt x="370701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0096DB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87" name="object 10"/>
            <p:cNvSpPr/>
            <p:nvPr/>
          </p:nvSpPr>
          <p:spPr>
            <a:xfrm>
              <a:off x="7324224" y="0"/>
              <a:ext cx="12780010" cy="213995"/>
            </a:xfrm>
            <a:custGeom>
              <a:avLst/>
              <a:gdLst/>
              <a:ahLst/>
              <a:cxnLst/>
              <a:rect l="l" t="t" r="r" b="b"/>
              <a:pathLst>
                <a:path w="12780010" h="213995">
                  <a:moveTo>
                    <a:pt x="0" y="213564"/>
                  </a:moveTo>
                  <a:lnTo>
                    <a:pt x="12779875" y="213564"/>
                  </a:lnTo>
                  <a:lnTo>
                    <a:pt x="1277987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01338B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</p:grpSp>
      <p:sp>
        <p:nvSpPr>
          <p:cNvPr id="33" name="Rectangle: Rounded Corners 8">
            <a:extLst>
              <a:ext uri="{FF2B5EF4-FFF2-40B4-BE49-F238E27FC236}">
                <a16:creationId xmlns:a16="http://schemas.microsoft.com/office/drawing/2014/main" id="{037013E1-CD81-4423-9998-B8FAD969D5C9}"/>
              </a:ext>
            </a:extLst>
          </p:cNvPr>
          <p:cNvSpPr/>
          <p:nvPr/>
        </p:nvSpPr>
        <p:spPr>
          <a:xfrm>
            <a:off x="9371068" y="3604162"/>
            <a:ext cx="2408677" cy="821815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en-US" sz="1200" dirty="0">
                <a:solidFill>
                  <a:prstClr val="black"/>
                </a:solidFill>
              </a:rPr>
              <a:t>Does you research involve human data </a:t>
            </a:r>
            <a:r>
              <a:rPr lang="en-GB" sz="1200" dirty="0">
                <a:solidFill>
                  <a:prstClr val="black"/>
                </a:solidFill>
              </a:rPr>
              <a:t>that is legally accessible to the public and appropriately protected by law?</a:t>
            </a:r>
            <a:r>
              <a:rPr lang="en-US" sz="1200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66" name="Rectangle: Rounded Corners 8">
            <a:extLst>
              <a:ext uri="{FF2B5EF4-FFF2-40B4-BE49-F238E27FC236}">
                <a16:creationId xmlns:a16="http://schemas.microsoft.com/office/drawing/2014/main" id="{037013E1-CD81-4423-9998-B8FAD969D5C9}"/>
              </a:ext>
            </a:extLst>
          </p:cNvPr>
          <p:cNvSpPr/>
          <p:nvPr/>
        </p:nvSpPr>
        <p:spPr>
          <a:xfrm>
            <a:off x="5346388" y="145486"/>
            <a:ext cx="2408677" cy="82181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1200" dirty="0">
                <a:solidFill>
                  <a:prstClr val="black"/>
                </a:solidFill>
              </a:rPr>
              <a:t>Does Your Research Involve any Living Things?</a:t>
            </a:r>
          </a:p>
        </p:txBody>
      </p:sp>
      <p:sp>
        <p:nvSpPr>
          <p:cNvPr id="71" name="Rectangle: Rounded Corners 8">
            <a:extLst>
              <a:ext uri="{FF2B5EF4-FFF2-40B4-BE49-F238E27FC236}">
                <a16:creationId xmlns:a16="http://schemas.microsoft.com/office/drawing/2014/main" id="{037013E1-CD81-4423-9998-B8FAD969D5C9}"/>
              </a:ext>
            </a:extLst>
          </p:cNvPr>
          <p:cNvSpPr/>
          <p:nvPr/>
        </p:nvSpPr>
        <p:spPr>
          <a:xfrm>
            <a:off x="5332639" y="1803001"/>
            <a:ext cx="2408677" cy="82181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1200" dirty="0">
                <a:solidFill>
                  <a:prstClr val="black"/>
                </a:solidFill>
              </a:rPr>
              <a:t>Does Your Research Involve Experimental Animals</a:t>
            </a:r>
          </a:p>
        </p:txBody>
      </p:sp>
      <p:sp>
        <p:nvSpPr>
          <p:cNvPr id="75" name="Diamond 74">
            <a:extLst>
              <a:ext uri="{FF2B5EF4-FFF2-40B4-BE49-F238E27FC236}">
                <a16:creationId xmlns:a16="http://schemas.microsoft.com/office/drawing/2014/main" id="{52FE538E-62F7-498C-86B1-84A0B8DCE894}"/>
              </a:ext>
            </a:extLst>
          </p:cNvPr>
          <p:cNvSpPr/>
          <p:nvPr/>
        </p:nvSpPr>
        <p:spPr>
          <a:xfrm>
            <a:off x="4048217" y="3169420"/>
            <a:ext cx="898156" cy="637919"/>
          </a:xfrm>
          <a:prstGeom prst="diamond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Yes</a:t>
            </a:r>
            <a:endParaRPr lang="en-IN" sz="1100" dirty="0">
              <a:solidFill>
                <a:schemeClr val="tx1"/>
              </a:solidFill>
            </a:endParaRPr>
          </a:p>
        </p:txBody>
      </p:sp>
      <p:cxnSp>
        <p:nvCxnSpPr>
          <p:cNvPr id="105" name="Straight Arrow Connector 104"/>
          <p:cNvCxnSpPr/>
          <p:nvPr/>
        </p:nvCxnSpPr>
        <p:spPr>
          <a:xfrm flipH="1">
            <a:off x="2357454" y="5919247"/>
            <a:ext cx="1" cy="24479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0" name="Diamond 139">
            <a:extLst>
              <a:ext uri="{FF2B5EF4-FFF2-40B4-BE49-F238E27FC236}">
                <a16:creationId xmlns:a16="http://schemas.microsoft.com/office/drawing/2014/main" id="{52FE538E-62F7-498C-86B1-84A0B8DCE894}"/>
              </a:ext>
            </a:extLst>
          </p:cNvPr>
          <p:cNvSpPr/>
          <p:nvPr/>
        </p:nvSpPr>
        <p:spPr>
          <a:xfrm>
            <a:off x="3899579" y="824133"/>
            <a:ext cx="1074509" cy="921416"/>
          </a:xfrm>
          <a:prstGeom prst="diamond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Yes</a:t>
            </a:r>
            <a:endParaRPr lang="en-IN" sz="1100" dirty="0">
              <a:solidFill>
                <a:schemeClr val="tx1"/>
              </a:solidFill>
            </a:endParaRPr>
          </a:p>
        </p:txBody>
      </p:sp>
      <p:cxnSp>
        <p:nvCxnSpPr>
          <p:cNvPr id="142" name="Straight Connector 141"/>
          <p:cNvCxnSpPr>
            <a:endCxn id="75" idx="1"/>
          </p:cNvCxnSpPr>
          <p:nvPr/>
        </p:nvCxnSpPr>
        <p:spPr>
          <a:xfrm>
            <a:off x="2323723" y="3480349"/>
            <a:ext cx="1724494" cy="803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>
            <a:off x="4966962" y="3476456"/>
            <a:ext cx="5358857" cy="186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0" name="Straight Arrow Connector 149">
            <a:extLst>
              <a:ext uri="{FF2B5EF4-FFF2-40B4-BE49-F238E27FC236}">
                <a16:creationId xmlns:a16="http://schemas.microsoft.com/office/drawing/2014/main" id="{BBEFBD04-71C7-4303-9319-D24734214825}"/>
              </a:ext>
            </a:extLst>
          </p:cNvPr>
          <p:cNvCxnSpPr/>
          <p:nvPr/>
        </p:nvCxnSpPr>
        <p:spPr>
          <a:xfrm>
            <a:off x="6785321" y="5841638"/>
            <a:ext cx="2946" cy="17749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1" name="TextBox 150"/>
          <p:cNvSpPr txBox="1"/>
          <p:nvPr/>
        </p:nvSpPr>
        <p:spPr>
          <a:xfrm>
            <a:off x="-3809" y="125223"/>
            <a:ext cx="470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</a:rPr>
              <a:t>How Do You Know that Your Research Require Ethics Review Approval?</a:t>
            </a:r>
            <a:endParaRPr lang="en-US" b="1" dirty="0">
              <a:solidFill>
                <a:srgbClr val="002060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441844" y="824133"/>
            <a:ext cx="890795" cy="0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Rectangle: Rounded Corners 8">
            <a:extLst>
              <a:ext uri="{FF2B5EF4-FFF2-40B4-BE49-F238E27FC236}">
                <a16:creationId xmlns:a16="http://schemas.microsoft.com/office/drawing/2014/main" id="{037013E1-CD81-4423-9998-B8FAD969D5C9}"/>
              </a:ext>
            </a:extLst>
          </p:cNvPr>
          <p:cNvSpPr/>
          <p:nvPr/>
        </p:nvSpPr>
        <p:spPr>
          <a:xfrm>
            <a:off x="5105581" y="3699918"/>
            <a:ext cx="3460450" cy="2092529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200" dirty="0">
                <a:solidFill>
                  <a:prstClr val="black"/>
                </a:solidFill>
              </a:rPr>
              <a:t>Does you research involve</a:t>
            </a:r>
          </a:p>
          <a:p>
            <a:pPr lvl="0" algn="ctr">
              <a:defRPr/>
            </a:pPr>
            <a:endParaRPr lang="en-GB" sz="1200" dirty="0">
              <a:solidFill>
                <a:prstClr val="black"/>
              </a:solidFill>
            </a:endParaRPr>
          </a:p>
          <a:p>
            <a:pPr marL="171450" lvl="0" indent="-171450" algn="ctr">
              <a:buFont typeface="Arial" panose="020B0604020202020204" pitchFamily="34" charset="0"/>
              <a:buChar char="•"/>
              <a:defRPr/>
            </a:pPr>
            <a:r>
              <a:rPr lang="en-GB" sz="1200" dirty="0">
                <a:solidFill>
                  <a:prstClr val="black"/>
                </a:solidFill>
              </a:rPr>
              <a:t>biological samples, </a:t>
            </a:r>
          </a:p>
          <a:p>
            <a:pPr marL="171450" lvl="0" indent="-171450" algn="ctr">
              <a:buFont typeface="Arial" panose="020B0604020202020204" pitchFamily="34" charset="0"/>
              <a:buChar char="•"/>
              <a:defRPr/>
            </a:pPr>
            <a:r>
              <a:rPr lang="en-GB" sz="1200" dirty="0">
                <a:solidFill>
                  <a:prstClr val="black"/>
                </a:solidFill>
              </a:rPr>
              <a:t>surveys and questionnaires on lifestyle, housing, attitudes , preferences, user experience, demographic data ,devices</a:t>
            </a:r>
          </a:p>
          <a:p>
            <a:pPr marL="171450" lvl="0" indent="-171450" algn="ctr">
              <a:buFont typeface="Arial" panose="020B0604020202020204" pitchFamily="34" charset="0"/>
              <a:buChar char="•"/>
              <a:defRPr/>
            </a:pPr>
            <a:r>
              <a:rPr lang="en-GB" sz="1200" dirty="0">
                <a:solidFill>
                  <a:prstClr val="black"/>
                </a:solidFill>
              </a:rPr>
              <a:t>epidemiological, social and psychological investigations using human subjects,,</a:t>
            </a:r>
          </a:p>
          <a:p>
            <a:pPr marL="171450" lvl="0" indent="-171450" algn="ctr">
              <a:buFont typeface="Arial" panose="020B0604020202020204" pitchFamily="34" charset="0"/>
              <a:buChar char="•"/>
              <a:defRPr/>
            </a:pPr>
            <a:r>
              <a:rPr lang="en-GB" sz="1200" dirty="0">
                <a:solidFill>
                  <a:prstClr val="black"/>
                </a:solidFill>
              </a:rPr>
              <a:t>medical records, clinical databases, medical radiation, pharmaceuticals, imaging ?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49" name="Rectangle: Rounded Corners 8">
            <a:extLst>
              <a:ext uri="{FF2B5EF4-FFF2-40B4-BE49-F238E27FC236}">
                <a16:creationId xmlns:a16="http://schemas.microsoft.com/office/drawing/2014/main" id="{037013E1-CD81-4423-9998-B8FAD969D5C9}"/>
              </a:ext>
            </a:extLst>
          </p:cNvPr>
          <p:cNvSpPr/>
          <p:nvPr/>
        </p:nvSpPr>
        <p:spPr>
          <a:xfrm>
            <a:off x="1288906" y="3699919"/>
            <a:ext cx="2408677" cy="821815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en-US" sz="1200" dirty="0">
                <a:solidFill>
                  <a:prstClr val="black"/>
                </a:solidFill>
              </a:rPr>
              <a:t>Is the device, treatment method, drug, chemical </a:t>
            </a:r>
            <a:r>
              <a:rPr lang="en-US" sz="1200" u="sng" dirty="0">
                <a:solidFill>
                  <a:schemeClr val="tx1"/>
                </a:solidFill>
              </a:rPr>
              <a:t>used on </a:t>
            </a:r>
            <a:r>
              <a:rPr lang="en-US" sz="1200" dirty="0">
                <a:solidFill>
                  <a:prstClr val="black"/>
                </a:solidFill>
              </a:rPr>
              <a:t>humans in the study?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2334125" y="2597663"/>
            <a:ext cx="12261" cy="111421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1" name="Diamond 50">
            <a:extLst>
              <a:ext uri="{FF2B5EF4-FFF2-40B4-BE49-F238E27FC236}">
                <a16:creationId xmlns:a16="http://schemas.microsoft.com/office/drawing/2014/main" id="{52FE538E-62F7-498C-86B1-84A0B8DCE894}"/>
              </a:ext>
            </a:extLst>
          </p:cNvPr>
          <p:cNvSpPr/>
          <p:nvPr/>
        </p:nvSpPr>
        <p:spPr>
          <a:xfrm>
            <a:off x="4055517" y="2439911"/>
            <a:ext cx="898156" cy="637919"/>
          </a:xfrm>
          <a:prstGeom prst="diamond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No</a:t>
            </a:r>
            <a:endParaRPr lang="en-IN" sz="1100" dirty="0">
              <a:solidFill>
                <a:schemeClr val="tx1"/>
              </a:solidFill>
            </a:endParaRPr>
          </a:p>
        </p:txBody>
      </p:sp>
      <p:sp>
        <p:nvSpPr>
          <p:cNvPr id="47" name="Diamond 46">
            <a:extLst>
              <a:ext uri="{FF2B5EF4-FFF2-40B4-BE49-F238E27FC236}">
                <a16:creationId xmlns:a16="http://schemas.microsoft.com/office/drawing/2014/main" id="{52FE538E-62F7-498C-86B1-84A0B8DCE894}"/>
              </a:ext>
            </a:extLst>
          </p:cNvPr>
          <p:cNvSpPr/>
          <p:nvPr/>
        </p:nvSpPr>
        <p:spPr>
          <a:xfrm>
            <a:off x="8267580" y="1988700"/>
            <a:ext cx="823271" cy="683418"/>
          </a:xfrm>
          <a:prstGeom prst="diamond">
            <a:avLst/>
          </a:prstGeom>
          <a:ln w="28575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Yes</a:t>
            </a:r>
            <a:endParaRPr lang="en-IN" sz="1100" dirty="0">
              <a:solidFill>
                <a:schemeClr val="tx1"/>
              </a:solidFill>
            </a:endParaRPr>
          </a:p>
        </p:txBody>
      </p:sp>
      <p:sp>
        <p:nvSpPr>
          <p:cNvPr id="56" name="Diamond 55">
            <a:extLst>
              <a:ext uri="{FF2B5EF4-FFF2-40B4-BE49-F238E27FC236}">
                <a16:creationId xmlns:a16="http://schemas.microsoft.com/office/drawing/2014/main" id="{52FE538E-62F7-498C-86B1-84A0B8DCE894}"/>
              </a:ext>
            </a:extLst>
          </p:cNvPr>
          <p:cNvSpPr/>
          <p:nvPr/>
        </p:nvSpPr>
        <p:spPr>
          <a:xfrm>
            <a:off x="8184717" y="488057"/>
            <a:ext cx="880090" cy="711626"/>
          </a:xfrm>
          <a:prstGeom prst="diamond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No</a:t>
            </a:r>
            <a:endParaRPr lang="en-IN" sz="1100" dirty="0">
              <a:solidFill>
                <a:schemeClr val="tx1"/>
              </a:solidFill>
            </a:endParaRPr>
          </a:p>
        </p:txBody>
      </p:sp>
      <p:cxnSp>
        <p:nvCxnSpPr>
          <p:cNvPr id="61" name="Elbow Connector 60"/>
          <p:cNvCxnSpPr/>
          <p:nvPr/>
        </p:nvCxnSpPr>
        <p:spPr>
          <a:xfrm rot="5400000">
            <a:off x="3517191" y="1386812"/>
            <a:ext cx="472664" cy="268724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5" name="Elbow Connector 64"/>
          <p:cNvCxnSpPr/>
          <p:nvPr/>
        </p:nvCxnSpPr>
        <p:spPr>
          <a:xfrm flipV="1">
            <a:off x="8935374" y="1245323"/>
            <a:ext cx="528822" cy="466548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350178" y="2758870"/>
            <a:ext cx="1705339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endCxn id="43" idx="1"/>
          </p:cNvCxnSpPr>
          <p:nvPr/>
        </p:nvCxnSpPr>
        <p:spPr>
          <a:xfrm flipV="1">
            <a:off x="7730862" y="1696812"/>
            <a:ext cx="426179" cy="196267"/>
          </a:xfrm>
          <a:prstGeom prst="bentConnector3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9" name="Elbow Connector 78"/>
          <p:cNvCxnSpPr/>
          <p:nvPr/>
        </p:nvCxnSpPr>
        <p:spPr>
          <a:xfrm rot="16200000" flipH="1">
            <a:off x="4961353" y="1303555"/>
            <a:ext cx="557603" cy="486149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endCxn id="47" idx="1"/>
          </p:cNvCxnSpPr>
          <p:nvPr/>
        </p:nvCxnSpPr>
        <p:spPr>
          <a:xfrm flipV="1">
            <a:off x="7757171" y="2330409"/>
            <a:ext cx="510409" cy="249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7" name="Elbow Connector 76"/>
          <p:cNvCxnSpPr>
            <a:stCxn id="42" idx="2"/>
          </p:cNvCxnSpPr>
          <p:nvPr/>
        </p:nvCxnSpPr>
        <p:spPr>
          <a:xfrm rot="5400000">
            <a:off x="8769637" y="4686853"/>
            <a:ext cx="1092944" cy="2593850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6" name="Diamond 95">
            <a:extLst>
              <a:ext uri="{FF2B5EF4-FFF2-40B4-BE49-F238E27FC236}">
                <a16:creationId xmlns:a16="http://schemas.microsoft.com/office/drawing/2014/main" id="{52FE538E-62F7-498C-86B1-84A0B8DCE894}"/>
              </a:ext>
            </a:extLst>
          </p:cNvPr>
          <p:cNvSpPr/>
          <p:nvPr/>
        </p:nvSpPr>
        <p:spPr>
          <a:xfrm>
            <a:off x="10208489" y="2041059"/>
            <a:ext cx="823271" cy="683418"/>
          </a:xfrm>
          <a:prstGeom prst="diamond">
            <a:avLst/>
          </a:prstGeom>
          <a:ln w="28575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Yes</a:t>
            </a:r>
            <a:endParaRPr lang="en-IN" sz="1100" dirty="0">
              <a:solidFill>
                <a:schemeClr val="tx1"/>
              </a:solidFill>
            </a:endParaRPr>
          </a:p>
        </p:txBody>
      </p:sp>
      <p:cxnSp>
        <p:nvCxnSpPr>
          <p:cNvPr id="99" name="Straight Arrow Connector 98"/>
          <p:cNvCxnSpPr/>
          <p:nvPr/>
        </p:nvCxnSpPr>
        <p:spPr>
          <a:xfrm>
            <a:off x="6807533" y="3500851"/>
            <a:ext cx="0" cy="2066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>
            <a:off x="10325819" y="3491670"/>
            <a:ext cx="0" cy="1033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flipV="1">
            <a:off x="4958020" y="2741306"/>
            <a:ext cx="4763949" cy="251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V="1">
            <a:off x="9721969" y="1294021"/>
            <a:ext cx="0" cy="144728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3" name="Elbow Connector 112"/>
          <p:cNvCxnSpPr>
            <a:stCxn id="47" idx="3"/>
            <a:endCxn id="14" idx="3"/>
          </p:cNvCxnSpPr>
          <p:nvPr/>
        </p:nvCxnSpPr>
        <p:spPr>
          <a:xfrm flipH="1">
            <a:off x="8019184" y="2330409"/>
            <a:ext cx="1071667" cy="4092302"/>
          </a:xfrm>
          <a:prstGeom prst="bentConnector3">
            <a:avLst>
              <a:gd name="adj1" fmla="val -21331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6361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7"/>
          <p:cNvGrpSpPr/>
          <p:nvPr/>
        </p:nvGrpSpPr>
        <p:grpSpPr>
          <a:xfrm>
            <a:off x="-4599136" y="-2268436"/>
            <a:ext cx="10797488" cy="82037"/>
            <a:chOff x="0" y="0"/>
            <a:chExt cx="20104100" cy="213995"/>
          </a:xfrm>
        </p:grpSpPr>
        <p:sp>
          <p:nvSpPr>
            <p:cNvPr id="3" name="object 8"/>
            <p:cNvSpPr/>
            <p:nvPr/>
          </p:nvSpPr>
          <p:spPr>
            <a:xfrm>
              <a:off x="0" y="0"/>
              <a:ext cx="3634104" cy="213995"/>
            </a:xfrm>
            <a:custGeom>
              <a:avLst/>
              <a:gdLst/>
              <a:ahLst/>
              <a:cxnLst/>
              <a:rect l="l" t="t" r="r" b="b"/>
              <a:pathLst>
                <a:path w="3634104" h="213995">
                  <a:moveTo>
                    <a:pt x="0" y="213564"/>
                  </a:moveTo>
                  <a:lnTo>
                    <a:pt x="3634045" y="213564"/>
                  </a:lnTo>
                  <a:lnTo>
                    <a:pt x="363404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EEB561"/>
            </a:solidFill>
          </p:spPr>
          <p:txBody>
            <a:bodyPr wrap="square" lIns="0" tIns="0" rIns="0" bIns="0" rtlCol="0"/>
            <a:lstStyle/>
            <a:p>
              <a:endParaRPr sz="1000"/>
            </a:p>
          </p:txBody>
        </p:sp>
        <p:sp>
          <p:nvSpPr>
            <p:cNvPr id="4" name="object 9"/>
            <p:cNvSpPr/>
            <p:nvPr/>
          </p:nvSpPr>
          <p:spPr>
            <a:xfrm>
              <a:off x="3634045" y="0"/>
              <a:ext cx="3707129" cy="213995"/>
            </a:xfrm>
            <a:custGeom>
              <a:avLst/>
              <a:gdLst/>
              <a:ahLst/>
              <a:cxnLst/>
              <a:rect l="l" t="t" r="r" b="b"/>
              <a:pathLst>
                <a:path w="3707129" h="213995">
                  <a:moveTo>
                    <a:pt x="0" y="213564"/>
                  </a:moveTo>
                  <a:lnTo>
                    <a:pt x="3707015" y="213564"/>
                  </a:lnTo>
                  <a:lnTo>
                    <a:pt x="370701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0096DB"/>
            </a:solidFill>
          </p:spPr>
          <p:txBody>
            <a:bodyPr wrap="square" lIns="0" tIns="0" rIns="0" bIns="0" rtlCol="0"/>
            <a:lstStyle/>
            <a:p>
              <a:endParaRPr sz="1000"/>
            </a:p>
          </p:txBody>
        </p:sp>
        <p:sp>
          <p:nvSpPr>
            <p:cNvPr id="5" name="object 10"/>
            <p:cNvSpPr/>
            <p:nvPr/>
          </p:nvSpPr>
          <p:spPr>
            <a:xfrm>
              <a:off x="7324224" y="0"/>
              <a:ext cx="12780010" cy="213995"/>
            </a:xfrm>
            <a:custGeom>
              <a:avLst/>
              <a:gdLst/>
              <a:ahLst/>
              <a:cxnLst/>
              <a:rect l="l" t="t" r="r" b="b"/>
              <a:pathLst>
                <a:path w="12780010" h="213995">
                  <a:moveTo>
                    <a:pt x="0" y="213564"/>
                  </a:moveTo>
                  <a:lnTo>
                    <a:pt x="12779875" y="213564"/>
                  </a:lnTo>
                  <a:lnTo>
                    <a:pt x="1277987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01338B"/>
            </a:solidFill>
          </p:spPr>
          <p:txBody>
            <a:bodyPr wrap="square" lIns="0" tIns="0" rIns="0" bIns="0" rtlCol="0"/>
            <a:lstStyle/>
            <a:p>
              <a:endParaRPr sz="1000"/>
            </a:p>
          </p:txBody>
        </p:sp>
      </p:grpSp>
      <p:grpSp>
        <p:nvGrpSpPr>
          <p:cNvPr id="11" name="object 7"/>
          <p:cNvGrpSpPr/>
          <p:nvPr/>
        </p:nvGrpSpPr>
        <p:grpSpPr>
          <a:xfrm>
            <a:off x="856" y="26894"/>
            <a:ext cx="10797488" cy="82037"/>
            <a:chOff x="0" y="0"/>
            <a:chExt cx="20104100" cy="213995"/>
          </a:xfrm>
        </p:grpSpPr>
        <p:sp>
          <p:nvSpPr>
            <p:cNvPr id="12" name="object 8"/>
            <p:cNvSpPr/>
            <p:nvPr/>
          </p:nvSpPr>
          <p:spPr>
            <a:xfrm>
              <a:off x="0" y="0"/>
              <a:ext cx="3634104" cy="213995"/>
            </a:xfrm>
            <a:custGeom>
              <a:avLst/>
              <a:gdLst/>
              <a:ahLst/>
              <a:cxnLst/>
              <a:rect l="l" t="t" r="r" b="b"/>
              <a:pathLst>
                <a:path w="3634104" h="213995">
                  <a:moveTo>
                    <a:pt x="0" y="213564"/>
                  </a:moveTo>
                  <a:lnTo>
                    <a:pt x="3634045" y="213564"/>
                  </a:lnTo>
                  <a:lnTo>
                    <a:pt x="363404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EEB561"/>
            </a:solidFill>
          </p:spPr>
          <p:txBody>
            <a:bodyPr wrap="square" lIns="0" tIns="0" rIns="0" bIns="0" rtlCol="0"/>
            <a:lstStyle/>
            <a:p>
              <a:endParaRPr sz="1000"/>
            </a:p>
          </p:txBody>
        </p:sp>
        <p:sp>
          <p:nvSpPr>
            <p:cNvPr id="13" name="object 9"/>
            <p:cNvSpPr/>
            <p:nvPr/>
          </p:nvSpPr>
          <p:spPr>
            <a:xfrm>
              <a:off x="3634045" y="0"/>
              <a:ext cx="3707129" cy="213995"/>
            </a:xfrm>
            <a:custGeom>
              <a:avLst/>
              <a:gdLst/>
              <a:ahLst/>
              <a:cxnLst/>
              <a:rect l="l" t="t" r="r" b="b"/>
              <a:pathLst>
                <a:path w="3707129" h="213995">
                  <a:moveTo>
                    <a:pt x="0" y="213564"/>
                  </a:moveTo>
                  <a:lnTo>
                    <a:pt x="3707015" y="213564"/>
                  </a:lnTo>
                  <a:lnTo>
                    <a:pt x="370701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0096DB"/>
            </a:solidFill>
          </p:spPr>
          <p:txBody>
            <a:bodyPr wrap="square" lIns="0" tIns="0" rIns="0" bIns="0" rtlCol="0"/>
            <a:lstStyle/>
            <a:p>
              <a:endParaRPr sz="1000"/>
            </a:p>
          </p:txBody>
        </p:sp>
        <p:sp>
          <p:nvSpPr>
            <p:cNvPr id="14" name="object 10"/>
            <p:cNvSpPr/>
            <p:nvPr/>
          </p:nvSpPr>
          <p:spPr>
            <a:xfrm>
              <a:off x="7324224" y="0"/>
              <a:ext cx="12780010" cy="213995"/>
            </a:xfrm>
            <a:custGeom>
              <a:avLst/>
              <a:gdLst/>
              <a:ahLst/>
              <a:cxnLst/>
              <a:rect l="l" t="t" r="r" b="b"/>
              <a:pathLst>
                <a:path w="12780010" h="213995">
                  <a:moveTo>
                    <a:pt x="0" y="213564"/>
                  </a:moveTo>
                  <a:lnTo>
                    <a:pt x="12779875" y="213564"/>
                  </a:lnTo>
                  <a:lnTo>
                    <a:pt x="1277987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01338B"/>
            </a:solidFill>
          </p:spPr>
          <p:txBody>
            <a:bodyPr wrap="square" lIns="0" tIns="0" rIns="0" bIns="0" rtlCol="0"/>
            <a:lstStyle/>
            <a:p>
              <a:endParaRPr sz="1000"/>
            </a:p>
          </p:txBody>
        </p:sp>
      </p:grpSp>
      <p:pic>
        <p:nvPicPr>
          <p:cNvPr id="15" name="Picture 2" descr="https://ci3.googleusercontent.com/mail-sig/AIorK4yJEZ2Mt62QV6BkiMf5kASqvwWqgWUpDxFClGcKQqlytJlBSudSkp2NMQQ98e7793tDTXr14M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3879" y="6410110"/>
            <a:ext cx="846424" cy="270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922" y="6245018"/>
            <a:ext cx="1185891" cy="463232"/>
          </a:xfrm>
          <a:prstGeom prst="rect">
            <a:avLst/>
          </a:prstGeom>
        </p:spPr>
      </p:pic>
      <p:sp>
        <p:nvSpPr>
          <p:cNvPr id="17" name="Rounded Rectangle 16"/>
          <p:cNvSpPr/>
          <p:nvPr/>
        </p:nvSpPr>
        <p:spPr>
          <a:xfrm>
            <a:off x="3028764" y="3000725"/>
            <a:ext cx="1489448" cy="183076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/>
              <a:t>A Summary is Prepared and Documents are Sent to ERC Board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198380" y="875783"/>
            <a:ext cx="1436400" cy="395570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/>
              <a:t>Review Process: Double Blind or Full Board Review</a:t>
            </a:r>
            <a:endParaRPr lang="en-GB" sz="1400" dirty="0"/>
          </a:p>
        </p:txBody>
      </p:sp>
      <p:sp>
        <p:nvSpPr>
          <p:cNvPr id="19" name="Rounded Rectangle 18"/>
          <p:cNvSpPr/>
          <p:nvPr/>
        </p:nvSpPr>
        <p:spPr>
          <a:xfrm>
            <a:off x="1257356" y="3021461"/>
            <a:ext cx="1612703" cy="181002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/>
              <a:t>Documents are Reviewed to Confirm that They are in Order 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611626" y="875784"/>
            <a:ext cx="1511465" cy="395570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/>
              <a:t>Allocation of the Reviewers &amp; Confirmation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841107" y="875783"/>
            <a:ext cx="1500198" cy="395570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/>
              <a:t>Discussion on the Final Decision by ERC Board 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9669306" y="3000725"/>
            <a:ext cx="1877235" cy="183075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/>
              <a:t>Communication of the Decision to the Applicant</a:t>
            </a:r>
            <a:endParaRPr lang="en-GB" sz="1400" dirty="0"/>
          </a:p>
        </p:txBody>
      </p:sp>
      <p:sp>
        <p:nvSpPr>
          <p:cNvPr id="23" name="Chevron 22"/>
          <p:cNvSpPr/>
          <p:nvPr/>
        </p:nvSpPr>
        <p:spPr>
          <a:xfrm>
            <a:off x="2004948" y="5458604"/>
            <a:ext cx="997342" cy="509772"/>
          </a:xfrm>
          <a:prstGeom prst="chevr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½ 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4" name="Pentagon 23"/>
          <p:cNvSpPr/>
          <p:nvPr/>
        </p:nvSpPr>
        <p:spPr>
          <a:xfrm>
            <a:off x="55890" y="875783"/>
            <a:ext cx="1183341" cy="48486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ERC Board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25" name="Pentagon 24"/>
          <p:cNvSpPr/>
          <p:nvPr/>
        </p:nvSpPr>
        <p:spPr>
          <a:xfrm>
            <a:off x="0" y="1929297"/>
            <a:ext cx="1521993" cy="392927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Chairperson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26" name="Pentagon 25"/>
          <p:cNvSpPr/>
          <p:nvPr/>
        </p:nvSpPr>
        <p:spPr>
          <a:xfrm>
            <a:off x="42310" y="3064785"/>
            <a:ext cx="1108052" cy="450627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Secretary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5890" y="129794"/>
            <a:ext cx="80019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2060"/>
                </a:solidFill>
              </a:rPr>
              <a:t>Overview of the Process</a:t>
            </a:r>
            <a:endParaRPr lang="en-US" sz="2400" b="1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542745" y="2338912"/>
            <a:ext cx="1001815" cy="1029442"/>
            <a:chOff x="1542745" y="2338912"/>
            <a:chExt cx="1001815" cy="1029442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28" name="Freeform: Shape 57">
              <a:extLst>
                <a:ext uri="{FF2B5EF4-FFF2-40B4-BE49-F238E27FC236}">
                  <a16:creationId xmlns:a16="http://schemas.microsoft.com/office/drawing/2014/main" id="{71E62F93-EFAB-5363-6B53-EBDBDA142D16}"/>
                </a:ext>
              </a:extLst>
            </p:cNvPr>
            <p:cNvSpPr/>
            <p:nvPr/>
          </p:nvSpPr>
          <p:spPr>
            <a:xfrm>
              <a:off x="1542745" y="2338912"/>
              <a:ext cx="1001815" cy="1029442"/>
            </a:xfrm>
            <a:custGeom>
              <a:avLst/>
              <a:gdLst>
                <a:gd name="connsiteX0" fmla="*/ 1175421 w 1175421"/>
                <a:gd name="connsiteY0" fmla="*/ 587711 h 1175420"/>
                <a:gd name="connsiteX1" fmla="*/ 587711 w 1175421"/>
                <a:gd name="connsiteY1" fmla="*/ 1175421 h 1175420"/>
                <a:gd name="connsiteX2" fmla="*/ 0 w 1175421"/>
                <a:gd name="connsiteY2" fmla="*/ 587711 h 1175420"/>
                <a:gd name="connsiteX3" fmla="*/ 587711 w 1175421"/>
                <a:gd name="connsiteY3" fmla="*/ 0 h 1175420"/>
                <a:gd name="connsiteX4" fmla="*/ 1175421 w 1175421"/>
                <a:gd name="connsiteY4" fmla="*/ 587711 h 11754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75421" h="1175420">
                  <a:moveTo>
                    <a:pt x="1175421" y="587711"/>
                  </a:moveTo>
                  <a:cubicBezTo>
                    <a:pt x="1175421" y="912294"/>
                    <a:pt x="912294" y="1175421"/>
                    <a:pt x="587711" y="1175421"/>
                  </a:cubicBezTo>
                  <a:cubicBezTo>
                    <a:pt x="263127" y="1175421"/>
                    <a:pt x="0" y="912294"/>
                    <a:pt x="0" y="587711"/>
                  </a:cubicBezTo>
                  <a:cubicBezTo>
                    <a:pt x="0" y="263127"/>
                    <a:pt x="263127" y="0"/>
                    <a:pt x="587711" y="0"/>
                  </a:cubicBezTo>
                  <a:cubicBezTo>
                    <a:pt x="912294" y="0"/>
                    <a:pt x="1175421" y="263127"/>
                    <a:pt x="1175421" y="587711"/>
                  </a:cubicBezTo>
                  <a:close/>
                </a:path>
              </a:pathLst>
            </a:custGeom>
            <a:grpFill/>
            <a:ln w="367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46DA8CB-1BDE-9B99-0554-EA21A120D6BF}"/>
                </a:ext>
              </a:extLst>
            </p:cNvPr>
            <p:cNvSpPr txBox="1"/>
            <p:nvPr/>
          </p:nvSpPr>
          <p:spPr>
            <a:xfrm>
              <a:off x="1797752" y="2545976"/>
              <a:ext cx="529010" cy="519676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en-IN" sz="3256" b="1" spc="0" baseline="0" dirty="0">
                  <a:ln/>
                  <a:solidFill>
                    <a:schemeClr val="tx1">
                      <a:lumMod val="75000"/>
                      <a:lumOff val="25000"/>
                    </a:schemeClr>
                  </a:solidFill>
                  <a:latin typeface="Lora" pitchFamily="2" charset="0"/>
                  <a:cs typeface="Arial"/>
                  <a:sym typeface="Arial"/>
                  <a:rtl val="0"/>
                </a:rPr>
                <a:t>01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242090" y="2287048"/>
            <a:ext cx="1001815" cy="1029442"/>
            <a:chOff x="1542745" y="2338912"/>
            <a:chExt cx="1001815" cy="1029442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31" name="Freeform: Shape 57">
              <a:extLst>
                <a:ext uri="{FF2B5EF4-FFF2-40B4-BE49-F238E27FC236}">
                  <a16:creationId xmlns:a16="http://schemas.microsoft.com/office/drawing/2014/main" id="{71E62F93-EFAB-5363-6B53-EBDBDA142D16}"/>
                </a:ext>
              </a:extLst>
            </p:cNvPr>
            <p:cNvSpPr/>
            <p:nvPr/>
          </p:nvSpPr>
          <p:spPr>
            <a:xfrm>
              <a:off x="1542745" y="2338912"/>
              <a:ext cx="1001815" cy="1029442"/>
            </a:xfrm>
            <a:custGeom>
              <a:avLst/>
              <a:gdLst>
                <a:gd name="connsiteX0" fmla="*/ 1175421 w 1175421"/>
                <a:gd name="connsiteY0" fmla="*/ 587711 h 1175420"/>
                <a:gd name="connsiteX1" fmla="*/ 587711 w 1175421"/>
                <a:gd name="connsiteY1" fmla="*/ 1175421 h 1175420"/>
                <a:gd name="connsiteX2" fmla="*/ 0 w 1175421"/>
                <a:gd name="connsiteY2" fmla="*/ 587711 h 1175420"/>
                <a:gd name="connsiteX3" fmla="*/ 587711 w 1175421"/>
                <a:gd name="connsiteY3" fmla="*/ 0 h 1175420"/>
                <a:gd name="connsiteX4" fmla="*/ 1175421 w 1175421"/>
                <a:gd name="connsiteY4" fmla="*/ 587711 h 11754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75421" h="1175420">
                  <a:moveTo>
                    <a:pt x="1175421" y="587711"/>
                  </a:moveTo>
                  <a:cubicBezTo>
                    <a:pt x="1175421" y="912294"/>
                    <a:pt x="912294" y="1175421"/>
                    <a:pt x="587711" y="1175421"/>
                  </a:cubicBezTo>
                  <a:cubicBezTo>
                    <a:pt x="263127" y="1175421"/>
                    <a:pt x="0" y="912294"/>
                    <a:pt x="0" y="587711"/>
                  </a:cubicBezTo>
                  <a:cubicBezTo>
                    <a:pt x="0" y="263127"/>
                    <a:pt x="263127" y="0"/>
                    <a:pt x="587711" y="0"/>
                  </a:cubicBezTo>
                  <a:cubicBezTo>
                    <a:pt x="912294" y="0"/>
                    <a:pt x="1175421" y="263127"/>
                    <a:pt x="1175421" y="587711"/>
                  </a:cubicBezTo>
                  <a:close/>
                </a:path>
              </a:pathLst>
            </a:custGeom>
            <a:grpFill/>
            <a:ln w="367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046DA8CB-1BDE-9B99-0554-EA21A120D6BF}"/>
                </a:ext>
              </a:extLst>
            </p:cNvPr>
            <p:cNvSpPr txBox="1"/>
            <p:nvPr/>
          </p:nvSpPr>
          <p:spPr>
            <a:xfrm>
              <a:off x="1729474" y="2545976"/>
              <a:ext cx="665567" cy="59336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en-IN" sz="3256" b="1" spc="0" baseline="0" dirty="0">
                  <a:ln/>
                  <a:solidFill>
                    <a:schemeClr val="tx1">
                      <a:lumMod val="75000"/>
                      <a:lumOff val="25000"/>
                    </a:schemeClr>
                  </a:solidFill>
                  <a:latin typeface="Lora" pitchFamily="2" charset="0"/>
                  <a:cs typeface="Arial"/>
                  <a:sym typeface="Arial"/>
                  <a:rtl val="0"/>
                </a:rPr>
                <a:t>02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4784369" y="393256"/>
            <a:ext cx="1001815" cy="1029442"/>
            <a:chOff x="1542745" y="2338912"/>
            <a:chExt cx="1001815" cy="1029442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34" name="Freeform: Shape 57">
              <a:extLst>
                <a:ext uri="{FF2B5EF4-FFF2-40B4-BE49-F238E27FC236}">
                  <a16:creationId xmlns:a16="http://schemas.microsoft.com/office/drawing/2014/main" id="{71E62F93-EFAB-5363-6B53-EBDBDA142D16}"/>
                </a:ext>
              </a:extLst>
            </p:cNvPr>
            <p:cNvSpPr/>
            <p:nvPr/>
          </p:nvSpPr>
          <p:spPr>
            <a:xfrm>
              <a:off x="1542745" y="2338912"/>
              <a:ext cx="1001815" cy="1029442"/>
            </a:xfrm>
            <a:custGeom>
              <a:avLst/>
              <a:gdLst>
                <a:gd name="connsiteX0" fmla="*/ 1175421 w 1175421"/>
                <a:gd name="connsiteY0" fmla="*/ 587711 h 1175420"/>
                <a:gd name="connsiteX1" fmla="*/ 587711 w 1175421"/>
                <a:gd name="connsiteY1" fmla="*/ 1175421 h 1175420"/>
                <a:gd name="connsiteX2" fmla="*/ 0 w 1175421"/>
                <a:gd name="connsiteY2" fmla="*/ 587711 h 1175420"/>
                <a:gd name="connsiteX3" fmla="*/ 587711 w 1175421"/>
                <a:gd name="connsiteY3" fmla="*/ 0 h 1175420"/>
                <a:gd name="connsiteX4" fmla="*/ 1175421 w 1175421"/>
                <a:gd name="connsiteY4" fmla="*/ 587711 h 11754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75421" h="1175420">
                  <a:moveTo>
                    <a:pt x="1175421" y="587711"/>
                  </a:moveTo>
                  <a:cubicBezTo>
                    <a:pt x="1175421" y="912294"/>
                    <a:pt x="912294" y="1175421"/>
                    <a:pt x="587711" y="1175421"/>
                  </a:cubicBezTo>
                  <a:cubicBezTo>
                    <a:pt x="263127" y="1175421"/>
                    <a:pt x="0" y="912294"/>
                    <a:pt x="0" y="587711"/>
                  </a:cubicBezTo>
                  <a:cubicBezTo>
                    <a:pt x="0" y="263127"/>
                    <a:pt x="263127" y="0"/>
                    <a:pt x="587711" y="0"/>
                  </a:cubicBezTo>
                  <a:cubicBezTo>
                    <a:pt x="912294" y="0"/>
                    <a:pt x="1175421" y="263127"/>
                    <a:pt x="1175421" y="587711"/>
                  </a:cubicBezTo>
                  <a:close/>
                </a:path>
              </a:pathLst>
            </a:custGeom>
            <a:grpFill/>
            <a:ln w="367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46DA8CB-1BDE-9B99-0554-EA21A120D6BF}"/>
                </a:ext>
              </a:extLst>
            </p:cNvPr>
            <p:cNvSpPr txBox="1"/>
            <p:nvPr/>
          </p:nvSpPr>
          <p:spPr>
            <a:xfrm>
              <a:off x="1729474" y="2545976"/>
              <a:ext cx="665567" cy="59336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en-IN" sz="3256" b="1" spc="0" baseline="0" dirty="0">
                  <a:ln/>
                  <a:solidFill>
                    <a:schemeClr val="tx1">
                      <a:lumMod val="75000"/>
                      <a:lumOff val="25000"/>
                    </a:schemeClr>
                  </a:solidFill>
                  <a:latin typeface="Lora" pitchFamily="2" charset="0"/>
                  <a:cs typeface="Arial"/>
                  <a:sym typeface="Arial"/>
                  <a:rtl val="0"/>
                </a:rPr>
                <a:t>03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6378098" y="129794"/>
            <a:ext cx="1001815" cy="1029442"/>
            <a:chOff x="1542745" y="2338912"/>
            <a:chExt cx="1001815" cy="1029442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37" name="Freeform: Shape 57">
              <a:extLst>
                <a:ext uri="{FF2B5EF4-FFF2-40B4-BE49-F238E27FC236}">
                  <a16:creationId xmlns:a16="http://schemas.microsoft.com/office/drawing/2014/main" id="{71E62F93-EFAB-5363-6B53-EBDBDA142D16}"/>
                </a:ext>
              </a:extLst>
            </p:cNvPr>
            <p:cNvSpPr/>
            <p:nvPr/>
          </p:nvSpPr>
          <p:spPr>
            <a:xfrm>
              <a:off x="1542745" y="2338912"/>
              <a:ext cx="1001815" cy="1029442"/>
            </a:xfrm>
            <a:custGeom>
              <a:avLst/>
              <a:gdLst>
                <a:gd name="connsiteX0" fmla="*/ 1175421 w 1175421"/>
                <a:gd name="connsiteY0" fmla="*/ 587711 h 1175420"/>
                <a:gd name="connsiteX1" fmla="*/ 587711 w 1175421"/>
                <a:gd name="connsiteY1" fmla="*/ 1175421 h 1175420"/>
                <a:gd name="connsiteX2" fmla="*/ 0 w 1175421"/>
                <a:gd name="connsiteY2" fmla="*/ 587711 h 1175420"/>
                <a:gd name="connsiteX3" fmla="*/ 587711 w 1175421"/>
                <a:gd name="connsiteY3" fmla="*/ 0 h 1175420"/>
                <a:gd name="connsiteX4" fmla="*/ 1175421 w 1175421"/>
                <a:gd name="connsiteY4" fmla="*/ 587711 h 11754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75421" h="1175420">
                  <a:moveTo>
                    <a:pt x="1175421" y="587711"/>
                  </a:moveTo>
                  <a:cubicBezTo>
                    <a:pt x="1175421" y="912294"/>
                    <a:pt x="912294" y="1175421"/>
                    <a:pt x="587711" y="1175421"/>
                  </a:cubicBezTo>
                  <a:cubicBezTo>
                    <a:pt x="263127" y="1175421"/>
                    <a:pt x="0" y="912294"/>
                    <a:pt x="0" y="587711"/>
                  </a:cubicBezTo>
                  <a:cubicBezTo>
                    <a:pt x="0" y="263127"/>
                    <a:pt x="263127" y="0"/>
                    <a:pt x="587711" y="0"/>
                  </a:cubicBezTo>
                  <a:cubicBezTo>
                    <a:pt x="912294" y="0"/>
                    <a:pt x="1175421" y="263127"/>
                    <a:pt x="1175421" y="587711"/>
                  </a:cubicBezTo>
                  <a:close/>
                </a:path>
              </a:pathLst>
            </a:custGeom>
            <a:grpFill/>
            <a:ln w="367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046DA8CB-1BDE-9B99-0554-EA21A120D6BF}"/>
                </a:ext>
              </a:extLst>
            </p:cNvPr>
            <p:cNvSpPr txBox="1"/>
            <p:nvPr/>
          </p:nvSpPr>
          <p:spPr>
            <a:xfrm>
              <a:off x="1729474" y="2545976"/>
              <a:ext cx="665567" cy="59336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en-IN" sz="3256" b="1" spc="0" baseline="0" dirty="0">
                  <a:ln/>
                  <a:solidFill>
                    <a:schemeClr val="tx1">
                      <a:lumMod val="75000"/>
                      <a:lumOff val="25000"/>
                    </a:schemeClr>
                  </a:solidFill>
                  <a:latin typeface="Lora" pitchFamily="2" charset="0"/>
                  <a:cs typeface="Arial"/>
                  <a:sym typeface="Arial"/>
                  <a:rtl val="0"/>
                </a:rPr>
                <a:t>04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8133163" y="331207"/>
            <a:ext cx="1001815" cy="1029442"/>
            <a:chOff x="1542745" y="2338912"/>
            <a:chExt cx="1001815" cy="1029442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40" name="Freeform: Shape 57">
              <a:extLst>
                <a:ext uri="{FF2B5EF4-FFF2-40B4-BE49-F238E27FC236}">
                  <a16:creationId xmlns:a16="http://schemas.microsoft.com/office/drawing/2014/main" id="{71E62F93-EFAB-5363-6B53-EBDBDA142D16}"/>
                </a:ext>
              </a:extLst>
            </p:cNvPr>
            <p:cNvSpPr/>
            <p:nvPr/>
          </p:nvSpPr>
          <p:spPr>
            <a:xfrm>
              <a:off x="1542745" y="2338912"/>
              <a:ext cx="1001815" cy="1029442"/>
            </a:xfrm>
            <a:custGeom>
              <a:avLst/>
              <a:gdLst>
                <a:gd name="connsiteX0" fmla="*/ 1175421 w 1175421"/>
                <a:gd name="connsiteY0" fmla="*/ 587711 h 1175420"/>
                <a:gd name="connsiteX1" fmla="*/ 587711 w 1175421"/>
                <a:gd name="connsiteY1" fmla="*/ 1175421 h 1175420"/>
                <a:gd name="connsiteX2" fmla="*/ 0 w 1175421"/>
                <a:gd name="connsiteY2" fmla="*/ 587711 h 1175420"/>
                <a:gd name="connsiteX3" fmla="*/ 587711 w 1175421"/>
                <a:gd name="connsiteY3" fmla="*/ 0 h 1175420"/>
                <a:gd name="connsiteX4" fmla="*/ 1175421 w 1175421"/>
                <a:gd name="connsiteY4" fmla="*/ 587711 h 11754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75421" h="1175420">
                  <a:moveTo>
                    <a:pt x="1175421" y="587711"/>
                  </a:moveTo>
                  <a:cubicBezTo>
                    <a:pt x="1175421" y="912294"/>
                    <a:pt x="912294" y="1175421"/>
                    <a:pt x="587711" y="1175421"/>
                  </a:cubicBezTo>
                  <a:cubicBezTo>
                    <a:pt x="263127" y="1175421"/>
                    <a:pt x="0" y="912294"/>
                    <a:pt x="0" y="587711"/>
                  </a:cubicBezTo>
                  <a:cubicBezTo>
                    <a:pt x="0" y="263127"/>
                    <a:pt x="263127" y="0"/>
                    <a:pt x="587711" y="0"/>
                  </a:cubicBezTo>
                  <a:cubicBezTo>
                    <a:pt x="912294" y="0"/>
                    <a:pt x="1175421" y="263127"/>
                    <a:pt x="1175421" y="587711"/>
                  </a:cubicBezTo>
                  <a:close/>
                </a:path>
              </a:pathLst>
            </a:custGeom>
            <a:grpFill/>
            <a:ln w="367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046DA8CB-1BDE-9B99-0554-EA21A120D6BF}"/>
                </a:ext>
              </a:extLst>
            </p:cNvPr>
            <p:cNvSpPr txBox="1"/>
            <p:nvPr/>
          </p:nvSpPr>
          <p:spPr>
            <a:xfrm>
              <a:off x="1729474" y="2545976"/>
              <a:ext cx="665567" cy="59336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en-IN" sz="3256" b="1" spc="0" baseline="0" dirty="0">
                  <a:ln/>
                  <a:solidFill>
                    <a:schemeClr val="tx1">
                      <a:lumMod val="75000"/>
                      <a:lumOff val="25000"/>
                    </a:schemeClr>
                  </a:solidFill>
                  <a:latin typeface="Lora" pitchFamily="2" charset="0"/>
                  <a:cs typeface="Arial"/>
                  <a:sym typeface="Arial"/>
                  <a:rtl val="0"/>
                </a:rPr>
                <a:t>05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10107015" y="2239229"/>
            <a:ext cx="1001815" cy="1029442"/>
            <a:chOff x="1542745" y="2338912"/>
            <a:chExt cx="1001815" cy="1029442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43" name="Freeform: Shape 57">
              <a:extLst>
                <a:ext uri="{FF2B5EF4-FFF2-40B4-BE49-F238E27FC236}">
                  <a16:creationId xmlns:a16="http://schemas.microsoft.com/office/drawing/2014/main" id="{71E62F93-EFAB-5363-6B53-EBDBDA142D16}"/>
                </a:ext>
              </a:extLst>
            </p:cNvPr>
            <p:cNvSpPr/>
            <p:nvPr/>
          </p:nvSpPr>
          <p:spPr>
            <a:xfrm>
              <a:off x="1542745" y="2338912"/>
              <a:ext cx="1001815" cy="1029442"/>
            </a:xfrm>
            <a:custGeom>
              <a:avLst/>
              <a:gdLst>
                <a:gd name="connsiteX0" fmla="*/ 1175421 w 1175421"/>
                <a:gd name="connsiteY0" fmla="*/ 587711 h 1175420"/>
                <a:gd name="connsiteX1" fmla="*/ 587711 w 1175421"/>
                <a:gd name="connsiteY1" fmla="*/ 1175421 h 1175420"/>
                <a:gd name="connsiteX2" fmla="*/ 0 w 1175421"/>
                <a:gd name="connsiteY2" fmla="*/ 587711 h 1175420"/>
                <a:gd name="connsiteX3" fmla="*/ 587711 w 1175421"/>
                <a:gd name="connsiteY3" fmla="*/ 0 h 1175420"/>
                <a:gd name="connsiteX4" fmla="*/ 1175421 w 1175421"/>
                <a:gd name="connsiteY4" fmla="*/ 587711 h 11754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75421" h="1175420">
                  <a:moveTo>
                    <a:pt x="1175421" y="587711"/>
                  </a:moveTo>
                  <a:cubicBezTo>
                    <a:pt x="1175421" y="912294"/>
                    <a:pt x="912294" y="1175421"/>
                    <a:pt x="587711" y="1175421"/>
                  </a:cubicBezTo>
                  <a:cubicBezTo>
                    <a:pt x="263127" y="1175421"/>
                    <a:pt x="0" y="912294"/>
                    <a:pt x="0" y="587711"/>
                  </a:cubicBezTo>
                  <a:cubicBezTo>
                    <a:pt x="0" y="263127"/>
                    <a:pt x="263127" y="0"/>
                    <a:pt x="587711" y="0"/>
                  </a:cubicBezTo>
                  <a:cubicBezTo>
                    <a:pt x="912294" y="0"/>
                    <a:pt x="1175421" y="263127"/>
                    <a:pt x="1175421" y="587711"/>
                  </a:cubicBezTo>
                  <a:close/>
                </a:path>
              </a:pathLst>
            </a:custGeom>
            <a:grpFill/>
            <a:ln w="367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046DA8CB-1BDE-9B99-0554-EA21A120D6BF}"/>
                </a:ext>
              </a:extLst>
            </p:cNvPr>
            <p:cNvSpPr txBox="1"/>
            <p:nvPr/>
          </p:nvSpPr>
          <p:spPr>
            <a:xfrm>
              <a:off x="1729474" y="2545976"/>
              <a:ext cx="665567" cy="593368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algn="ctr"/>
              <a:r>
                <a:rPr lang="en-IN" sz="3256" b="1" spc="0" baseline="0" dirty="0">
                  <a:ln/>
                  <a:solidFill>
                    <a:schemeClr val="tx1">
                      <a:lumMod val="75000"/>
                      <a:lumOff val="25000"/>
                    </a:schemeClr>
                  </a:solidFill>
                  <a:latin typeface="Lora" pitchFamily="2" charset="0"/>
                  <a:cs typeface="Arial"/>
                  <a:sym typeface="Arial"/>
                  <a:rtl val="0"/>
                </a:rPr>
                <a:t>06</a:t>
              </a:r>
            </a:p>
          </p:txBody>
        </p:sp>
      </p:grpSp>
      <p:sp>
        <p:nvSpPr>
          <p:cNvPr id="45" name="Chevron 44"/>
          <p:cNvSpPr/>
          <p:nvPr/>
        </p:nvSpPr>
        <p:spPr>
          <a:xfrm>
            <a:off x="5114465" y="5469257"/>
            <a:ext cx="967238" cy="442661"/>
          </a:xfrm>
          <a:prstGeom prst="chevr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1-2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6" name="Chevron 45"/>
          <p:cNvSpPr/>
          <p:nvPr/>
        </p:nvSpPr>
        <p:spPr>
          <a:xfrm>
            <a:off x="3745234" y="5457742"/>
            <a:ext cx="997342" cy="509772"/>
          </a:xfrm>
          <a:prstGeom prst="chevr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1/2</a:t>
            </a:r>
          </a:p>
        </p:txBody>
      </p:sp>
      <p:sp>
        <p:nvSpPr>
          <p:cNvPr id="47" name="Chevron 46"/>
          <p:cNvSpPr/>
          <p:nvPr/>
        </p:nvSpPr>
        <p:spPr>
          <a:xfrm>
            <a:off x="6563774" y="5450317"/>
            <a:ext cx="997342" cy="442661"/>
          </a:xfrm>
          <a:prstGeom prst="chevr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5-7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8" name="Chevron 47"/>
          <p:cNvSpPr/>
          <p:nvPr/>
        </p:nvSpPr>
        <p:spPr>
          <a:xfrm>
            <a:off x="8256637" y="5438802"/>
            <a:ext cx="980974" cy="362160"/>
          </a:xfrm>
          <a:prstGeom prst="chevr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2-3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9" name="Chevron 48"/>
          <p:cNvSpPr/>
          <p:nvPr/>
        </p:nvSpPr>
        <p:spPr>
          <a:xfrm>
            <a:off x="10240307" y="5360940"/>
            <a:ext cx="882293" cy="426212"/>
          </a:xfrm>
          <a:prstGeom prst="chevr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1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0" name="Chevron 49"/>
          <p:cNvSpPr/>
          <p:nvPr/>
        </p:nvSpPr>
        <p:spPr>
          <a:xfrm>
            <a:off x="55890" y="5574046"/>
            <a:ext cx="1343336" cy="337872"/>
          </a:xfrm>
          <a:prstGeom prst="chevr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Timeline (Max-Working Days)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890" y="6245018"/>
            <a:ext cx="84256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Note : We strive to provide final decisions as promptly as possible, though there may be occasional delays in the process.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897733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7"/>
          <p:cNvGrpSpPr/>
          <p:nvPr/>
        </p:nvGrpSpPr>
        <p:grpSpPr>
          <a:xfrm>
            <a:off x="-4599564" y="-2295330"/>
            <a:ext cx="12191144" cy="129767"/>
            <a:chOff x="0" y="0"/>
            <a:chExt cx="20104100" cy="213995"/>
          </a:xfrm>
        </p:grpSpPr>
        <p:sp>
          <p:nvSpPr>
            <p:cNvPr id="3" name="object 8"/>
            <p:cNvSpPr/>
            <p:nvPr/>
          </p:nvSpPr>
          <p:spPr>
            <a:xfrm>
              <a:off x="0" y="0"/>
              <a:ext cx="3634104" cy="213995"/>
            </a:xfrm>
            <a:custGeom>
              <a:avLst/>
              <a:gdLst/>
              <a:ahLst/>
              <a:cxnLst/>
              <a:rect l="l" t="t" r="r" b="b"/>
              <a:pathLst>
                <a:path w="3634104" h="213995">
                  <a:moveTo>
                    <a:pt x="0" y="213564"/>
                  </a:moveTo>
                  <a:lnTo>
                    <a:pt x="3634045" y="213564"/>
                  </a:lnTo>
                  <a:lnTo>
                    <a:pt x="363404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EEB561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4" name="object 9"/>
            <p:cNvSpPr/>
            <p:nvPr/>
          </p:nvSpPr>
          <p:spPr>
            <a:xfrm>
              <a:off x="3634045" y="0"/>
              <a:ext cx="3707129" cy="213995"/>
            </a:xfrm>
            <a:custGeom>
              <a:avLst/>
              <a:gdLst/>
              <a:ahLst/>
              <a:cxnLst/>
              <a:rect l="l" t="t" r="r" b="b"/>
              <a:pathLst>
                <a:path w="3707129" h="213995">
                  <a:moveTo>
                    <a:pt x="0" y="213564"/>
                  </a:moveTo>
                  <a:lnTo>
                    <a:pt x="3707015" y="213564"/>
                  </a:lnTo>
                  <a:lnTo>
                    <a:pt x="370701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0096DB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5" name="object 10"/>
            <p:cNvSpPr/>
            <p:nvPr/>
          </p:nvSpPr>
          <p:spPr>
            <a:xfrm>
              <a:off x="7324224" y="0"/>
              <a:ext cx="12780010" cy="213995"/>
            </a:xfrm>
            <a:custGeom>
              <a:avLst/>
              <a:gdLst/>
              <a:ahLst/>
              <a:cxnLst/>
              <a:rect l="l" t="t" r="r" b="b"/>
              <a:pathLst>
                <a:path w="12780010" h="213995">
                  <a:moveTo>
                    <a:pt x="0" y="213564"/>
                  </a:moveTo>
                  <a:lnTo>
                    <a:pt x="12779875" y="213564"/>
                  </a:lnTo>
                  <a:lnTo>
                    <a:pt x="1277987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01338B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</p:grpSp>
      <p:grpSp>
        <p:nvGrpSpPr>
          <p:cNvPr id="11" name="object 7"/>
          <p:cNvGrpSpPr/>
          <p:nvPr/>
        </p:nvGrpSpPr>
        <p:grpSpPr>
          <a:xfrm>
            <a:off x="428" y="0"/>
            <a:ext cx="12191144" cy="129767"/>
            <a:chOff x="0" y="0"/>
            <a:chExt cx="20104100" cy="213995"/>
          </a:xfrm>
        </p:grpSpPr>
        <p:sp>
          <p:nvSpPr>
            <p:cNvPr id="12" name="object 8"/>
            <p:cNvSpPr/>
            <p:nvPr/>
          </p:nvSpPr>
          <p:spPr>
            <a:xfrm>
              <a:off x="0" y="0"/>
              <a:ext cx="3634104" cy="213995"/>
            </a:xfrm>
            <a:custGeom>
              <a:avLst/>
              <a:gdLst/>
              <a:ahLst/>
              <a:cxnLst/>
              <a:rect l="l" t="t" r="r" b="b"/>
              <a:pathLst>
                <a:path w="3634104" h="213995">
                  <a:moveTo>
                    <a:pt x="0" y="213564"/>
                  </a:moveTo>
                  <a:lnTo>
                    <a:pt x="3634045" y="213564"/>
                  </a:lnTo>
                  <a:lnTo>
                    <a:pt x="363404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EEB561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3" name="object 9"/>
            <p:cNvSpPr/>
            <p:nvPr/>
          </p:nvSpPr>
          <p:spPr>
            <a:xfrm>
              <a:off x="3634045" y="0"/>
              <a:ext cx="3707129" cy="213995"/>
            </a:xfrm>
            <a:custGeom>
              <a:avLst/>
              <a:gdLst/>
              <a:ahLst/>
              <a:cxnLst/>
              <a:rect l="l" t="t" r="r" b="b"/>
              <a:pathLst>
                <a:path w="3707129" h="213995">
                  <a:moveTo>
                    <a:pt x="0" y="213564"/>
                  </a:moveTo>
                  <a:lnTo>
                    <a:pt x="3707015" y="213564"/>
                  </a:lnTo>
                  <a:lnTo>
                    <a:pt x="370701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0096DB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4" name="object 10"/>
            <p:cNvSpPr/>
            <p:nvPr/>
          </p:nvSpPr>
          <p:spPr>
            <a:xfrm>
              <a:off x="7324224" y="0"/>
              <a:ext cx="12780010" cy="213995"/>
            </a:xfrm>
            <a:custGeom>
              <a:avLst/>
              <a:gdLst/>
              <a:ahLst/>
              <a:cxnLst/>
              <a:rect l="l" t="t" r="r" b="b"/>
              <a:pathLst>
                <a:path w="12780010" h="213995">
                  <a:moveTo>
                    <a:pt x="0" y="213564"/>
                  </a:moveTo>
                  <a:lnTo>
                    <a:pt x="12779875" y="213564"/>
                  </a:lnTo>
                  <a:lnTo>
                    <a:pt x="1277987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01338B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</p:grpSp>
      <p:pic>
        <p:nvPicPr>
          <p:cNvPr id="15" name="Picture 2" descr="https://ci3.googleusercontent.com/mail-sig/AIorK4yJEZ2Mt62QV6BkiMf5kASqvwWqgWUpDxFClGcKQqlytJlBSudSkp2NMQQ98e7793tDTXr14M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3451" y="6454161"/>
            <a:ext cx="955674" cy="305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494" y="6307899"/>
            <a:ext cx="1338957" cy="523023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175149"/>
              </p:ext>
            </p:extLst>
          </p:nvPr>
        </p:nvGraphicFramePr>
        <p:xfrm>
          <a:off x="1381013" y="709189"/>
          <a:ext cx="9842438" cy="5897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2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76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95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62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600" dirty="0"/>
                        <a:t>Document</a:t>
                      </a:r>
                      <a:r>
                        <a:rPr lang="en-GB" sz="1600" baseline="0" dirty="0"/>
                        <a:t> Type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Action required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Format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Link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Standard Operating Procedure of ERC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i="0" dirty="0"/>
                        <a:t>Overview of the process-Reference for the applicant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hlinkClick r:id="rId5"/>
                        </a:rPr>
                        <a:t>https://bit.ly/3RtSv4A</a:t>
                      </a:r>
                      <a:r>
                        <a:rPr lang="en-US" sz="1600" dirty="0"/>
                        <a:t>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057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Research Proposal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i="0" dirty="0"/>
                        <a:t>Filled by the investigator/s</a:t>
                      </a:r>
                      <a:endParaRPr lang="en-US" sz="16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Format is</a:t>
                      </a:r>
                      <a:r>
                        <a:rPr lang="en-GB" sz="1600" baseline="0" dirty="0"/>
                        <a:t> provided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hlinkClick r:id="rId6"/>
                        </a:rPr>
                        <a:t>https://bitly.cx/2ruZa</a:t>
                      </a:r>
                      <a:r>
                        <a:rPr lang="en-US" sz="16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Consent Form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i="0" dirty="0"/>
                        <a:t>Filled by the participant/s</a:t>
                      </a:r>
                      <a:endParaRPr lang="en-US" sz="16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Format is</a:t>
                      </a:r>
                      <a:r>
                        <a:rPr lang="en-GB" sz="1600" baseline="0" dirty="0"/>
                        <a:t> provided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hlinkClick r:id="rId7"/>
                        </a:rPr>
                        <a:t>https://bitly.cx/7aLLw</a:t>
                      </a:r>
                      <a:r>
                        <a:rPr lang="en-US" sz="16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Information Sheet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i="0" dirty="0"/>
                        <a:t>Provided to the participants</a:t>
                      </a:r>
                      <a:r>
                        <a:rPr lang="en-GB" sz="1600" i="0" baseline="0" dirty="0"/>
                        <a:t> </a:t>
                      </a:r>
                      <a:r>
                        <a:rPr lang="en-GB" sz="1600" i="0" dirty="0"/>
                        <a:t>by the investigator/s</a:t>
                      </a:r>
                      <a:endParaRPr lang="en-US" sz="16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Format is</a:t>
                      </a:r>
                      <a:r>
                        <a:rPr lang="en-GB" sz="1600" baseline="0" dirty="0"/>
                        <a:t> provided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hlinkClick r:id="rId8"/>
                        </a:rPr>
                        <a:t>https://bitly.cx/zQQUj</a:t>
                      </a:r>
                      <a:r>
                        <a:rPr lang="en-US" sz="16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Check List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i="0" dirty="0"/>
                        <a:t>Filled by the investigator/s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Format is</a:t>
                      </a:r>
                      <a:r>
                        <a:rPr lang="en-GB" sz="1600" baseline="0" dirty="0"/>
                        <a:t> provided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hlinkClick r:id="rId9"/>
                        </a:rPr>
                        <a:t>https://bitly.cx/Pj8IG</a:t>
                      </a:r>
                      <a:r>
                        <a:rPr lang="en-US" sz="16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Review Form (Only</a:t>
                      </a:r>
                      <a:r>
                        <a:rPr lang="en-GB" sz="1600" baseline="0" dirty="0"/>
                        <a:t> the Page Number)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i="0" dirty="0"/>
                        <a:t>Only the page numbers are filled by the investigator/s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Format is</a:t>
                      </a:r>
                      <a:r>
                        <a:rPr lang="en-GB" sz="1600" baseline="0" dirty="0"/>
                        <a:t> provided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hlinkClick r:id="rId10"/>
                        </a:rPr>
                        <a:t>https://bitly.cx/uHT2d</a:t>
                      </a:r>
                      <a:r>
                        <a:rPr lang="en-US" sz="16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Cover Letter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i="0" dirty="0"/>
                        <a:t>Signed by the principle investigator/ supervisor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Format is</a:t>
                      </a:r>
                      <a:r>
                        <a:rPr lang="en-GB" sz="1600" baseline="0" dirty="0"/>
                        <a:t> provided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hlinkClick r:id="rId11"/>
                        </a:rPr>
                        <a:t>https://bitly.cx/Xoe6r</a:t>
                      </a:r>
                      <a:r>
                        <a:rPr lang="en-US" sz="16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Short CVs of all the Investigators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( 1-2 Pages Maximum)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i="0" dirty="0"/>
                        <a:t>Provided by the</a:t>
                      </a:r>
                      <a:r>
                        <a:rPr lang="en-GB" sz="1600" i="0" baseline="0" dirty="0"/>
                        <a:t> all the investigators (internal &amp; external)</a:t>
                      </a:r>
                      <a:endParaRPr lang="en-US" sz="16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NA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Purpose is to screen the scientific expertise of the investigators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Study Instrument- Surveys/ Questionnaire /Interviews/</a:t>
                      </a:r>
                      <a:r>
                        <a:rPr lang="en-GB" sz="1600" baseline="0" dirty="0"/>
                        <a:t> Checklists/Tests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i="0" dirty="0"/>
                        <a:t>Prepared by the investigator/s depending upon the study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Format is not provided.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14764" y="229688"/>
            <a:ext cx="80019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2060"/>
                </a:solidFill>
              </a:rPr>
              <a:t>Required Documents </a:t>
            </a:r>
            <a:endParaRPr lang="en-US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731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7"/>
          <p:cNvGrpSpPr/>
          <p:nvPr/>
        </p:nvGrpSpPr>
        <p:grpSpPr>
          <a:xfrm>
            <a:off x="-4599564" y="-2295330"/>
            <a:ext cx="12191144" cy="129767"/>
            <a:chOff x="0" y="0"/>
            <a:chExt cx="20104100" cy="213995"/>
          </a:xfrm>
        </p:grpSpPr>
        <p:sp>
          <p:nvSpPr>
            <p:cNvPr id="3" name="object 8"/>
            <p:cNvSpPr/>
            <p:nvPr/>
          </p:nvSpPr>
          <p:spPr>
            <a:xfrm>
              <a:off x="0" y="0"/>
              <a:ext cx="3634104" cy="213995"/>
            </a:xfrm>
            <a:custGeom>
              <a:avLst/>
              <a:gdLst/>
              <a:ahLst/>
              <a:cxnLst/>
              <a:rect l="l" t="t" r="r" b="b"/>
              <a:pathLst>
                <a:path w="3634104" h="213995">
                  <a:moveTo>
                    <a:pt x="0" y="213564"/>
                  </a:moveTo>
                  <a:lnTo>
                    <a:pt x="3634045" y="213564"/>
                  </a:lnTo>
                  <a:lnTo>
                    <a:pt x="363404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EEB561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4" name="object 9"/>
            <p:cNvSpPr/>
            <p:nvPr/>
          </p:nvSpPr>
          <p:spPr>
            <a:xfrm>
              <a:off x="3634045" y="0"/>
              <a:ext cx="3707129" cy="213995"/>
            </a:xfrm>
            <a:custGeom>
              <a:avLst/>
              <a:gdLst/>
              <a:ahLst/>
              <a:cxnLst/>
              <a:rect l="l" t="t" r="r" b="b"/>
              <a:pathLst>
                <a:path w="3707129" h="213995">
                  <a:moveTo>
                    <a:pt x="0" y="213564"/>
                  </a:moveTo>
                  <a:lnTo>
                    <a:pt x="3707015" y="213564"/>
                  </a:lnTo>
                  <a:lnTo>
                    <a:pt x="370701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0096DB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5" name="object 10"/>
            <p:cNvSpPr/>
            <p:nvPr/>
          </p:nvSpPr>
          <p:spPr>
            <a:xfrm>
              <a:off x="7324224" y="0"/>
              <a:ext cx="12780010" cy="213995"/>
            </a:xfrm>
            <a:custGeom>
              <a:avLst/>
              <a:gdLst/>
              <a:ahLst/>
              <a:cxnLst/>
              <a:rect l="l" t="t" r="r" b="b"/>
              <a:pathLst>
                <a:path w="12780010" h="213995">
                  <a:moveTo>
                    <a:pt x="0" y="213564"/>
                  </a:moveTo>
                  <a:lnTo>
                    <a:pt x="12779875" y="213564"/>
                  </a:lnTo>
                  <a:lnTo>
                    <a:pt x="1277987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01338B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24427" y="196109"/>
            <a:ext cx="1152691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2060"/>
                </a:solidFill>
              </a:rPr>
              <a:t>General Instructions</a:t>
            </a:r>
          </a:p>
          <a:p>
            <a:endParaRPr lang="en-GB" sz="2400" b="1" dirty="0">
              <a:solidFill>
                <a:srgbClr val="002060"/>
              </a:solidFill>
            </a:endParaRPr>
          </a:p>
          <a:p>
            <a:endParaRPr lang="en-GB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Applications are accepted on every working day</a:t>
            </a:r>
          </a:p>
          <a:p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Applications are accepted only from the students and the staff members affiliated with Sri Lanka Technology Campus at the moment</a:t>
            </a:r>
          </a:p>
          <a:p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Student projects are required to be forwarded through an internal supervisor/ principal investigator</a:t>
            </a:r>
          </a:p>
          <a:p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All the documents must be submitted in PDF format.</a:t>
            </a:r>
          </a:p>
          <a:p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It is required to apply for renewal of ethical clearance on a yearly basis if the study is not completed at the end of this clearance. </a:t>
            </a:r>
          </a:p>
          <a:p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It is expected to provide a progress report in the mid of the study and the final report upon completion of the study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Scope of SLTC-ERC does not cover research involving animals and clinical trials.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SLTC-ERC facilitates the application process by liaising with external ethics review committees on animal research and clinical trials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More information can be obtained from the secretary of Ethics Review Committee</a:t>
            </a:r>
          </a:p>
          <a:p>
            <a:endParaRPr lang="en-GB" sz="16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600" i="1" dirty="0"/>
              <a:t>E-mail : sltc_uerc@sltc.ac.lk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1600" i="1" dirty="0"/>
              <a:t>Mobile:  0704762367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grpSp>
        <p:nvGrpSpPr>
          <p:cNvPr id="11" name="object 7"/>
          <p:cNvGrpSpPr/>
          <p:nvPr/>
        </p:nvGrpSpPr>
        <p:grpSpPr>
          <a:xfrm>
            <a:off x="428" y="0"/>
            <a:ext cx="12191144" cy="129767"/>
            <a:chOff x="0" y="0"/>
            <a:chExt cx="20104100" cy="213995"/>
          </a:xfrm>
        </p:grpSpPr>
        <p:sp>
          <p:nvSpPr>
            <p:cNvPr id="12" name="object 8"/>
            <p:cNvSpPr/>
            <p:nvPr/>
          </p:nvSpPr>
          <p:spPr>
            <a:xfrm>
              <a:off x="0" y="0"/>
              <a:ext cx="3634104" cy="213995"/>
            </a:xfrm>
            <a:custGeom>
              <a:avLst/>
              <a:gdLst/>
              <a:ahLst/>
              <a:cxnLst/>
              <a:rect l="l" t="t" r="r" b="b"/>
              <a:pathLst>
                <a:path w="3634104" h="213995">
                  <a:moveTo>
                    <a:pt x="0" y="213564"/>
                  </a:moveTo>
                  <a:lnTo>
                    <a:pt x="3634045" y="213564"/>
                  </a:lnTo>
                  <a:lnTo>
                    <a:pt x="363404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EEB561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3" name="object 9"/>
            <p:cNvSpPr/>
            <p:nvPr/>
          </p:nvSpPr>
          <p:spPr>
            <a:xfrm>
              <a:off x="3634045" y="0"/>
              <a:ext cx="3707129" cy="213995"/>
            </a:xfrm>
            <a:custGeom>
              <a:avLst/>
              <a:gdLst/>
              <a:ahLst/>
              <a:cxnLst/>
              <a:rect l="l" t="t" r="r" b="b"/>
              <a:pathLst>
                <a:path w="3707129" h="213995">
                  <a:moveTo>
                    <a:pt x="0" y="213564"/>
                  </a:moveTo>
                  <a:lnTo>
                    <a:pt x="3707015" y="213564"/>
                  </a:lnTo>
                  <a:lnTo>
                    <a:pt x="370701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0096DB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14" name="object 10"/>
            <p:cNvSpPr/>
            <p:nvPr/>
          </p:nvSpPr>
          <p:spPr>
            <a:xfrm>
              <a:off x="7324224" y="0"/>
              <a:ext cx="12780010" cy="213995"/>
            </a:xfrm>
            <a:custGeom>
              <a:avLst/>
              <a:gdLst/>
              <a:ahLst/>
              <a:cxnLst/>
              <a:rect l="l" t="t" r="r" b="b"/>
              <a:pathLst>
                <a:path w="12780010" h="213995">
                  <a:moveTo>
                    <a:pt x="0" y="213564"/>
                  </a:moveTo>
                  <a:lnTo>
                    <a:pt x="12779875" y="213564"/>
                  </a:lnTo>
                  <a:lnTo>
                    <a:pt x="12779875" y="0"/>
                  </a:lnTo>
                  <a:lnTo>
                    <a:pt x="0" y="0"/>
                  </a:lnTo>
                  <a:lnTo>
                    <a:pt x="0" y="213564"/>
                  </a:lnTo>
                  <a:close/>
                </a:path>
              </a:pathLst>
            </a:custGeom>
            <a:solidFill>
              <a:srgbClr val="01338B"/>
            </a:solidFill>
          </p:spPr>
          <p:txBody>
            <a:bodyPr wrap="square" lIns="0" tIns="0" rIns="0" bIns="0" rtlCol="0"/>
            <a:lstStyle/>
            <a:p>
              <a:endParaRPr sz="1092"/>
            </a:p>
          </p:txBody>
        </p:sp>
      </p:grpSp>
      <p:pic>
        <p:nvPicPr>
          <p:cNvPr id="15" name="Picture 2" descr="https://ci3.googleusercontent.com/mail-sig/AIorK4yJEZ2Mt62QV6BkiMf5kASqvwWqgWUpDxFClGcKQqlytJlBSudSkp2NMQQ98e7793tDTXr14M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3451" y="6383216"/>
            <a:ext cx="955674" cy="305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494" y="6218123"/>
            <a:ext cx="1338957" cy="52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930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3090</TotalTime>
  <Words>785</Words>
  <Application>Microsoft Office PowerPoint</Application>
  <PresentationFormat>Widescreen</PresentationFormat>
  <Paragraphs>133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Lora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Januki Jayarathne</dc:creator>
  <cp:lastModifiedBy>DELL</cp:lastModifiedBy>
  <cp:revision>86</cp:revision>
  <dcterms:created xsi:type="dcterms:W3CDTF">2024-05-30T15:08:01Z</dcterms:created>
  <dcterms:modified xsi:type="dcterms:W3CDTF">2025-04-23T07:33:19Z</dcterms:modified>
</cp:coreProperties>
</file>